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56" r:id="rId2"/>
    <p:sldId id="293" r:id="rId3"/>
    <p:sldId id="292" r:id="rId4"/>
    <p:sldId id="258" r:id="rId5"/>
    <p:sldId id="259" r:id="rId6"/>
    <p:sldId id="294" r:id="rId7"/>
    <p:sldId id="261" r:id="rId8"/>
    <p:sldId id="262" r:id="rId9"/>
    <p:sldId id="263" r:id="rId10"/>
    <p:sldId id="264" r:id="rId11"/>
    <p:sldId id="265" r:id="rId12"/>
    <p:sldId id="288" r:id="rId13"/>
    <p:sldId id="307" r:id="rId14"/>
    <p:sldId id="267" r:id="rId15"/>
    <p:sldId id="269" r:id="rId16"/>
    <p:sldId id="268" r:id="rId17"/>
    <p:sldId id="270" r:id="rId18"/>
    <p:sldId id="308" r:id="rId19"/>
    <p:sldId id="271" r:id="rId20"/>
    <p:sldId id="272" r:id="rId21"/>
    <p:sldId id="273" r:id="rId22"/>
    <p:sldId id="295" r:id="rId23"/>
    <p:sldId id="311" r:id="rId24"/>
    <p:sldId id="274" r:id="rId25"/>
    <p:sldId id="276" r:id="rId26"/>
    <p:sldId id="277" r:id="rId27"/>
    <p:sldId id="278" r:id="rId28"/>
    <p:sldId id="279" r:id="rId29"/>
    <p:sldId id="280" r:id="rId30"/>
    <p:sldId id="281" r:id="rId31"/>
    <p:sldId id="298" r:id="rId32"/>
    <p:sldId id="300" r:id="rId33"/>
    <p:sldId id="309" r:id="rId34"/>
    <p:sldId id="310" r:id="rId35"/>
    <p:sldId id="302" r:id="rId36"/>
    <p:sldId id="297" r:id="rId37"/>
    <p:sldId id="285" r:id="rId38"/>
    <p:sldId id="282" r:id="rId39"/>
    <p:sldId id="299" r:id="rId40"/>
    <p:sldId id="283" r:id="rId41"/>
    <p:sldId id="305" r:id="rId42"/>
  </p:sldIdLst>
  <p:sldSz cx="9144000" cy="6858000" type="screen4x3"/>
  <p:notesSz cx="6729413" cy="987266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4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6159" autoAdjust="0"/>
  </p:normalViewPr>
  <p:slideViewPr>
    <p:cSldViewPr>
      <p:cViewPr varScale="1">
        <p:scale>
          <a:sx n="104" d="100"/>
          <a:sy n="104" d="100"/>
        </p:scale>
        <p:origin x="20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Desktop\NUX%20DESARROLLADO\Copia%20de%20ebulibros_categoria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esktop\NUX%20DESARROLLADO\Copia%20de%20ebulibros_categoria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uario\Desktop\Adquisiciones\trabajos\Pr&#233;stamos%20eBUlibros%20por%20tipolog&#237;a%20usuario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esktop\NUX%20DESARROLLADO\Pr&#233;stamos%20eBUlibros%20por%20tipolog&#237;a%20usuario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uario\Desktop\Adquisiciones\trabajos\Pr&#233;stamos%20eBUlibros%20por%20tipolog&#237;a%20usuario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uario\Desktop\Adquisiciones\trabajos\Pr&#233;stamos%20eBUlibros%20por%20tipolog&#237;a%20usuario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Nº de Títulos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4.7667541557305348E-2"/>
          <c:y val="0.1875696267133275"/>
          <c:w val="0.91899912510936133"/>
          <c:h val="0.575067804024497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Hoja1!$B$4</c:f>
              <c:strCache>
                <c:ptCount val="1"/>
                <c:pt idx="0">
                  <c:v>Nº de Títulos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Hoja1!$A$5:$A$15</c:f>
              <c:strCache>
                <c:ptCount val="11"/>
                <c:pt idx="0">
                  <c:v>Algaida</c:v>
                </c:pt>
                <c:pt idx="1">
                  <c:v>Alianza</c:v>
                </c:pt>
                <c:pt idx="2">
                  <c:v>Anaya</c:v>
                </c:pt>
                <c:pt idx="3">
                  <c:v>Bóveda</c:v>
                </c:pt>
                <c:pt idx="4">
                  <c:v>Cátedra</c:v>
                </c:pt>
                <c:pt idx="5">
                  <c:v>Larousse</c:v>
                </c:pt>
                <c:pt idx="6">
                  <c:v>Pirámide</c:v>
                </c:pt>
                <c:pt idx="7">
                  <c:v>Salvat</c:v>
                </c:pt>
                <c:pt idx="8">
                  <c:v>Síntesis</c:v>
                </c:pt>
                <c:pt idx="9">
                  <c:v>Siruela</c:v>
                </c:pt>
                <c:pt idx="10">
                  <c:v>Tecnos</c:v>
                </c:pt>
              </c:strCache>
            </c:strRef>
          </c:cat>
          <c:val>
            <c:numRef>
              <c:f>Hoja1!$B$5:$B$15</c:f>
              <c:numCache>
                <c:formatCode>General</c:formatCode>
                <c:ptCount val="11"/>
                <c:pt idx="0">
                  <c:v>5</c:v>
                </c:pt>
                <c:pt idx="1">
                  <c:v>21</c:v>
                </c:pt>
                <c:pt idx="2">
                  <c:v>4</c:v>
                </c:pt>
                <c:pt idx="3">
                  <c:v>1</c:v>
                </c:pt>
                <c:pt idx="4">
                  <c:v>27</c:v>
                </c:pt>
                <c:pt idx="5">
                  <c:v>2</c:v>
                </c:pt>
                <c:pt idx="6">
                  <c:v>4</c:v>
                </c:pt>
                <c:pt idx="7">
                  <c:v>6</c:v>
                </c:pt>
                <c:pt idx="8">
                  <c:v>15</c:v>
                </c:pt>
                <c:pt idx="9">
                  <c:v>113</c:v>
                </c:pt>
                <c:pt idx="1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04-4954-B5A9-5D2653833C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596544"/>
        <c:axId val="75598080"/>
      </c:barChart>
      <c:catAx>
        <c:axId val="75596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75598080"/>
        <c:crosses val="autoZero"/>
        <c:auto val="1"/>
        <c:lblAlgn val="ctr"/>
        <c:lblOffset val="100"/>
        <c:noMultiLvlLbl val="0"/>
      </c:catAx>
      <c:valAx>
        <c:axId val="7559808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crossAx val="75596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Hoja1!$A$2:$A$25</c:f>
              <c:strCache>
                <c:ptCount val="24"/>
                <c:pt idx="0">
                  <c:v>Act. física y deporte</c:v>
                </c:pt>
                <c:pt idx="1">
                  <c:v>Agric., Gan. y P.</c:v>
                </c:pt>
                <c:pt idx="2">
                  <c:v>Antrop. y Etnología</c:v>
                </c:pt>
                <c:pt idx="3">
                  <c:v>Arq. y Urb.</c:v>
                </c:pt>
                <c:pt idx="4">
                  <c:v>Arte</c:v>
                </c:pt>
                <c:pt idx="5">
                  <c:v>Bio. y M. ambiente</c:v>
                </c:pt>
                <c:pt idx="6">
                  <c:v>Ciencias de la tierra</c:v>
                </c:pt>
                <c:pt idx="7">
                  <c:v>Com. y Doc.</c:v>
                </c:pt>
                <c:pt idx="8">
                  <c:v>Derecho y Política</c:v>
                </c:pt>
                <c:pt idx="9">
                  <c:v>Economía y Gestión</c:v>
                </c:pt>
                <c:pt idx="10">
                  <c:v>Educación</c:v>
                </c:pt>
                <c:pt idx="11">
                  <c:v>Fil., Pensto. y Relig.</c:v>
                </c:pt>
                <c:pt idx="12">
                  <c:v>Física</c:v>
                </c:pt>
                <c:pt idx="13">
                  <c:v>Geografía</c:v>
                </c:pt>
                <c:pt idx="14">
                  <c:v>Historia</c:v>
                </c:pt>
                <c:pt idx="15">
                  <c:v>Informática</c:v>
                </c:pt>
                <c:pt idx="16">
                  <c:v>Ingeniería</c:v>
                </c:pt>
                <c:pt idx="17">
                  <c:v>Lengua y Lit.</c:v>
                </c:pt>
                <c:pt idx="18">
                  <c:v>Matemáticas</c:v>
                </c:pt>
                <c:pt idx="19">
                  <c:v>Medicina y Salud</c:v>
                </c:pt>
                <c:pt idx="20">
                  <c:v>Psicología</c:v>
                </c:pt>
                <c:pt idx="21">
                  <c:v>Química</c:v>
                </c:pt>
                <c:pt idx="22">
                  <c:v>Sociología</c:v>
                </c:pt>
                <c:pt idx="23">
                  <c:v>Trabajo social</c:v>
                </c:pt>
              </c:strCache>
            </c:strRef>
          </c:cat>
          <c:val>
            <c:numRef>
              <c:f>Hoja1!$B$2:$B$25</c:f>
              <c:numCache>
                <c:formatCode>General</c:formatCode>
                <c:ptCount val="24"/>
                <c:pt idx="0">
                  <c:v>6</c:v>
                </c:pt>
                <c:pt idx="1">
                  <c:v>4</c:v>
                </c:pt>
                <c:pt idx="2">
                  <c:v>27</c:v>
                </c:pt>
                <c:pt idx="3">
                  <c:v>20</c:v>
                </c:pt>
                <c:pt idx="4">
                  <c:v>52</c:v>
                </c:pt>
                <c:pt idx="5">
                  <c:v>30</c:v>
                </c:pt>
                <c:pt idx="6">
                  <c:v>5</c:v>
                </c:pt>
                <c:pt idx="7">
                  <c:v>21</c:v>
                </c:pt>
                <c:pt idx="8">
                  <c:v>106</c:v>
                </c:pt>
                <c:pt idx="9">
                  <c:v>208</c:v>
                </c:pt>
                <c:pt idx="10">
                  <c:v>138</c:v>
                </c:pt>
                <c:pt idx="11">
                  <c:v>51</c:v>
                </c:pt>
                <c:pt idx="12">
                  <c:v>17</c:v>
                </c:pt>
                <c:pt idx="13">
                  <c:v>13</c:v>
                </c:pt>
                <c:pt idx="14">
                  <c:v>111</c:v>
                </c:pt>
                <c:pt idx="15">
                  <c:v>18</c:v>
                </c:pt>
                <c:pt idx="16">
                  <c:v>67</c:v>
                </c:pt>
                <c:pt idx="17">
                  <c:v>348</c:v>
                </c:pt>
                <c:pt idx="18">
                  <c:v>19</c:v>
                </c:pt>
                <c:pt idx="19">
                  <c:v>44</c:v>
                </c:pt>
                <c:pt idx="20">
                  <c:v>35</c:v>
                </c:pt>
                <c:pt idx="21">
                  <c:v>22</c:v>
                </c:pt>
                <c:pt idx="22">
                  <c:v>60</c:v>
                </c:pt>
                <c:pt idx="23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F4-41E6-83AB-DBD7E3F94B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6627968"/>
        <c:axId val="76629504"/>
      </c:barChart>
      <c:catAx>
        <c:axId val="76627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76629504"/>
        <c:crosses val="autoZero"/>
        <c:auto val="1"/>
        <c:lblAlgn val="ctr"/>
        <c:lblOffset val="100"/>
        <c:noMultiLvlLbl val="0"/>
      </c:catAx>
      <c:valAx>
        <c:axId val="7662950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crossAx val="76627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Hoja1!$E$1</c:f>
              <c:strCache>
                <c:ptCount val="1"/>
                <c:pt idx="0">
                  <c:v>Número de libros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Hoja1!$D$2:$D$25</c:f>
              <c:strCache>
                <c:ptCount val="24"/>
                <c:pt idx="0">
                  <c:v>UNED</c:v>
                </c:pt>
                <c:pt idx="1">
                  <c:v>Siruela</c:v>
                </c:pt>
                <c:pt idx="2">
                  <c:v>Pirámide</c:v>
                </c:pt>
                <c:pt idx="3">
                  <c:v>Anagrama</c:v>
                </c:pt>
                <c:pt idx="4">
                  <c:v>Univ. Salamanca</c:v>
                </c:pt>
                <c:pt idx="5">
                  <c:v>Univ. Castilla la Mancha</c:v>
                </c:pt>
                <c:pt idx="6">
                  <c:v>Univ. León</c:v>
                </c:pt>
                <c:pt idx="7">
                  <c:v>Univ. Burgos</c:v>
                </c:pt>
                <c:pt idx="8">
                  <c:v>Univ. Murcia</c:v>
                </c:pt>
                <c:pt idx="9">
                  <c:v>Univ. Cádiz</c:v>
                </c:pt>
                <c:pt idx="10">
                  <c:v>Espasa</c:v>
                </c:pt>
                <c:pt idx="11">
                  <c:v>Planeta</c:v>
                </c:pt>
                <c:pt idx="12">
                  <c:v>Alfaguara</c:v>
                </c:pt>
                <c:pt idx="13">
                  <c:v>Técnos</c:v>
                </c:pt>
                <c:pt idx="14">
                  <c:v>Síntesis</c:v>
                </c:pt>
                <c:pt idx="15">
                  <c:v>Alianza</c:v>
                </c:pt>
                <c:pt idx="16">
                  <c:v>Cátedra</c:v>
                </c:pt>
                <c:pt idx="17">
                  <c:v>Anaya</c:v>
                </c:pt>
                <c:pt idx="18">
                  <c:v>Larousse</c:v>
                </c:pt>
                <c:pt idx="19">
                  <c:v>Bóveda</c:v>
                </c:pt>
                <c:pt idx="20">
                  <c:v>Algaida</c:v>
                </c:pt>
                <c:pt idx="21">
                  <c:v>Athenaica</c:v>
                </c:pt>
                <c:pt idx="22">
                  <c:v>Salvat</c:v>
                </c:pt>
                <c:pt idx="23">
                  <c:v>Serv. Pub. e Int. C. USC</c:v>
                </c:pt>
              </c:strCache>
            </c:strRef>
          </c:cat>
          <c:val>
            <c:numRef>
              <c:f>Hoja1!$E$2:$E$25</c:f>
              <c:numCache>
                <c:formatCode>General</c:formatCode>
                <c:ptCount val="24"/>
                <c:pt idx="0">
                  <c:v>576</c:v>
                </c:pt>
                <c:pt idx="1">
                  <c:v>116</c:v>
                </c:pt>
                <c:pt idx="2">
                  <c:v>124</c:v>
                </c:pt>
                <c:pt idx="3">
                  <c:v>1</c:v>
                </c:pt>
                <c:pt idx="4">
                  <c:v>169</c:v>
                </c:pt>
                <c:pt idx="5">
                  <c:v>108</c:v>
                </c:pt>
                <c:pt idx="6">
                  <c:v>12</c:v>
                </c:pt>
                <c:pt idx="7">
                  <c:v>33</c:v>
                </c:pt>
                <c:pt idx="8">
                  <c:v>26</c:v>
                </c:pt>
                <c:pt idx="9">
                  <c:v>48</c:v>
                </c:pt>
                <c:pt idx="10">
                  <c:v>7</c:v>
                </c:pt>
                <c:pt idx="11">
                  <c:v>3</c:v>
                </c:pt>
                <c:pt idx="12">
                  <c:v>2</c:v>
                </c:pt>
                <c:pt idx="13">
                  <c:v>3</c:v>
                </c:pt>
                <c:pt idx="14">
                  <c:v>16</c:v>
                </c:pt>
                <c:pt idx="15">
                  <c:v>21</c:v>
                </c:pt>
                <c:pt idx="16">
                  <c:v>26</c:v>
                </c:pt>
                <c:pt idx="17">
                  <c:v>4</c:v>
                </c:pt>
                <c:pt idx="18">
                  <c:v>2</c:v>
                </c:pt>
                <c:pt idx="19">
                  <c:v>1</c:v>
                </c:pt>
                <c:pt idx="20">
                  <c:v>5</c:v>
                </c:pt>
                <c:pt idx="21">
                  <c:v>2</c:v>
                </c:pt>
                <c:pt idx="22">
                  <c:v>6</c:v>
                </c:pt>
                <c:pt idx="23">
                  <c:v>228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BE-459E-8470-B52FA2208C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6667136"/>
        <c:axId val="75694080"/>
      </c:barChart>
      <c:catAx>
        <c:axId val="76667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75694080"/>
        <c:crosses val="autoZero"/>
        <c:auto val="1"/>
        <c:lblAlgn val="ctr"/>
        <c:lblOffset val="100"/>
        <c:noMultiLvlLbl val="0"/>
      </c:catAx>
      <c:valAx>
        <c:axId val="756940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76667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dirty="0" smtClean="0"/>
              <a:t>2015</a:t>
            </a:r>
            <a:endParaRPr lang="es-E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Hoja1!$J$9</c:f>
              <c:strCache>
                <c:ptCount val="1"/>
                <c:pt idx="0">
                  <c:v>Octubre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Hoja1!$K$8</c:f>
              <c:strCache>
                <c:ptCount val="1"/>
                <c:pt idx="0">
                  <c:v>Préstamos</c:v>
                </c:pt>
              </c:strCache>
            </c:strRef>
          </c:cat>
          <c:val>
            <c:numRef>
              <c:f>Hoja1!$K$9</c:f>
              <c:numCache>
                <c:formatCode>0</c:formatCode>
                <c:ptCount val="1"/>
                <c:pt idx="0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5C-4247-B760-34F7CE6D60EC}"/>
            </c:ext>
          </c:extLst>
        </c:ser>
        <c:ser>
          <c:idx val="1"/>
          <c:order val="1"/>
          <c:tx>
            <c:strRef>
              <c:f>Hoja1!$J$10</c:f>
              <c:strCache>
                <c:ptCount val="1"/>
                <c:pt idx="0">
                  <c:v>Noviembre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Hoja1!$K$8</c:f>
              <c:strCache>
                <c:ptCount val="1"/>
                <c:pt idx="0">
                  <c:v>Préstamos</c:v>
                </c:pt>
              </c:strCache>
            </c:strRef>
          </c:cat>
          <c:val>
            <c:numRef>
              <c:f>Hoja1!$K$10</c:f>
              <c:numCache>
                <c:formatCode>0</c:formatCode>
                <c:ptCount val="1"/>
                <c:pt idx="0">
                  <c:v>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5C-4247-B760-34F7CE6D60EC}"/>
            </c:ext>
          </c:extLst>
        </c:ser>
        <c:ser>
          <c:idx val="2"/>
          <c:order val="2"/>
          <c:tx>
            <c:strRef>
              <c:f>Hoja1!$J$11</c:f>
              <c:strCache>
                <c:ptCount val="1"/>
                <c:pt idx="0">
                  <c:v>Diciembre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Hoja1!$K$8</c:f>
              <c:strCache>
                <c:ptCount val="1"/>
                <c:pt idx="0">
                  <c:v>Préstamos</c:v>
                </c:pt>
              </c:strCache>
            </c:strRef>
          </c:cat>
          <c:val>
            <c:numRef>
              <c:f>Hoja1!$K$11</c:f>
              <c:numCache>
                <c:formatCode>0</c:formatCode>
                <c:ptCount val="1"/>
                <c:pt idx="0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5C-4247-B760-34F7CE6D60EC}"/>
            </c:ext>
          </c:extLst>
        </c:ser>
        <c:ser>
          <c:idx val="3"/>
          <c:order val="3"/>
          <c:tx>
            <c:strRef>
              <c:f>Hoja1!$J$12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Hoja1!$K$8</c:f>
              <c:strCache>
                <c:ptCount val="1"/>
                <c:pt idx="0">
                  <c:v>Préstamos</c:v>
                </c:pt>
              </c:strCache>
            </c:strRef>
          </c:cat>
          <c:val>
            <c:numRef>
              <c:f>Hoja1!$K$12</c:f>
              <c:numCache>
                <c:formatCode>0</c:formatCode>
                <c:ptCount val="1"/>
                <c:pt idx="0">
                  <c:v>173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65C-4247-B760-34F7CE6D60E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77087872"/>
        <c:axId val="77089408"/>
      </c:barChart>
      <c:catAx>
        <c:axId val="770878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77089408"/>
        <c:crosses val="autoZero"/>
        <c:auto val="1"/>
        <c:lblAlgn val="ctr"/>
        <c:lblOffset val="100"/>
        <c:noMultiLvlLbl val="0"/>
      </c:catAx>
      <c:valAx>
        <c:axId val="77089408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one"/>
        <c:crossAx val="77087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dirty="0" smtClean="0"/>
              <a:t>2016</a:t>
            </a:r>
            <a:endParaRPr lang="es-E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Hoja1!$K$25</c:f>
              <c:strCache>
                <c:ptCount val="1"/>
                <c:pt idx="0">
                  <c:v>Enero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Hoja1!$L$24</c:f>
              <c:strCache>
                <c:ptCount val="1"/>
                <c:pt idx="0">
                  <c:v>Préstamos</c:v>
                </c:pt>
              </c:strCache>
            </c:strRef>
          </c:cat>
          <c:val>
            <c:numRef>
              <c:f>Hoja1!$L$25</c:f>
              <c:numCache>
                <c:formatCode>General</c:formatCode>
                <c:ptCount val="1"/>
                <c:pt idx="0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68-4F1F-AD77-07123EB338AE}"/>
            </c:ext>
          </c:extLst>
        </c:ser>
        <c:ser>
          <c:idx val="1"/>
          <c:order val="1"/>
          <c:tx>
            <c:strRef>
              <c:f>Hoja1!$K$26</c:f>
              <c:strCache>
                <c:ptCount val="1"/>
                <c:pt idx="0">
                  <c:v>Febrero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Hoja1!$L$24</c:f>
              <c:strCache>
                <c:ptCount val="1"/>
                <c:pt idx="0">
                  <c:v>Préstamos</c:v>
                </c:pt>
              </c:strCache>
            </c:strRef>
          </c:cat>
          <c:val>
            <c:numRef>
              <c:f>Hoja1!$L$26</c:f>
              <c:numCache>
                <c:formatCode>General</c:formatCode>
                <c:ptCount val="1"/>
                <c:pt idx="0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68-4F1F-AD77-07123EB338AE}"/>
            </c:ext>
          </c:extLst>
        </c:ser>
        <c:ser>
          <c:idx val="2"/>
          <c:order val="2"/>
          <c:tx>
            <c:strRef>
              <c:f>Hoja1!$K$27</c:f>
              <c:strCache>
                <c:ptCount val="1"/>
                <c:pt idx="0">
                  <c:v>Marzo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Hoja1!$L$24</c:f>
              <c:strCache>
                <c:ptCount val="1"/>
                <c:pt idx="0">
                  <c:v>Préstamos</c:v>
                </c:pt>
              </c:strCache>
            </c:strRef>
          </c:cat>
          <c:val>
            <c:numRef>
              <c:f>Hoja1!$L$27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68-4F1F-AD77-07123EB338AE}"/>
            </c:ext>
          </c:extLst>
        </c:ser>
        <c:ser>
          <c:idx val="3"/>
          <c:order val="3"/>
          <c:tx>
            <c:strRef>
              <c:f>Hoja1!$K$28</c:f>
              <c:strCache>
                <c:ptCount val="1"/>
                <c:pt idx="0">
                  <c:v>Abril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Hoja1!$L$24</c:f>
              <c:strCache>
                <c:ptCount val="1"/>
                <c:pt idx="0">
                  <c:v>Préstamos</c:v>
                </c:pt>
              </c:strCache>
            </c:strRef>
          </c:cat>
          <c:val>
            <c:numRef>
              <c:f>Hoja1!$L$28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F68-4F1F-AD77-07123EB338AE}"/>
            </c:ext>
          </c:extLst>
        </c:ser>
        <c:ser>
          <c:idx val="4"/>
          <c:order val="4"/>
          <c:tx>
            <c:strRef>
              <c:f>Hoja1!$K$29</c:f>
              <c:strCache>
                <c:ptCount val="1"/>
                <c:pt idx="0">
                  <c:v>Mayo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Hoja1!$L$24</c:f>
              <c:strCache>
                <c:ptCount val="1"/>
                <c:pt idx="0">
                  <c:v>Préstamos</c:v>
                </c:pt>
              </c:strCache>
            </c:strRef>
          </c:cat>
          <c:val>
            <c:numRef>
              <c:f>Hoja1!$L$29</c:f>
              <c:numCache>
                <c:formatCode>General</c:formatCode>
                <c:ptCount val="1"/>
                <c:pt idx="0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68-4F1F-AD77-07123EB338AE}"/>
            </c:ext>
          </c:extLst>
        </c:ser>
        <c:ser>
          <c:idx val="5"/>
          <c:order val="5"/>
          <c:tx>
            <c:strRef>
              <c:f>Hoja1!$K$30</c:f>
              <c:strCache>
                <c:ptCount val="1"/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Hoja1!$L$24</c:f>
              <c:strCache>
                <c:ptCount val="1"/>
                <c:pt idx="0">
                  <c:v>Préstamos</c:v>
                </c:pt>
              </c:strCache>
            </c:strRef>
          </c:cat>
          <c:val>
            <c:numRef>
              <c:f>Hoja1!$L$30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5-8F68-4F1F-AD77-07123EB338AE}"/>
            </c:ext>
          </c:extLst>
        </c:ser>
        <c:ser>
          <c:idx val="6"/>
          <c:order val="6"/>
          <c:tx>
            <c:strRef>
              <c:f>Hoja1!$K$31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Hoja1!$L$24</c:f>
              <c:strCache>
                <c:ptCount val="1"/>
                <c:pt idx="0">
                  <c:v>Préstamos</c:v>
                </c:pt>
              </c:strCache>
            </c:strRef>
          </c:cat>
          <c:val>
            <c:numRef>
              <c:f>Hoja1!$L$31</c:f>
              <c:numCache>
                <c:formatCode>General</c:formatCode>
                <c:ptCount val="1"/>
                <c:pt idx="0">
                  <c:v>147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F68-4F1F-AD77-07123EB338A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18405728"/>
        <c:axId val="218407688"/>
      </c:barChart>
      <c:catAx>
        <c:axId val="2184057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18407688"/>
        <c:crosses val="autoZero"/>
        <c:auto val="1"/>
        <c:lblAlgn val="ctr"/>
        <c:lblOffset val="100"/>
        <c:noMultiLvlLbl val="0"/>
      </c:catAx>
      <c:valAx>
        <c:axId val="2184076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8405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dirty="0" smtClean="0"/>
              <a:t>e-</a:t>
            </a:r>
            <a:r>
              <a:rPr lang="es-ES" dirty="0" err="1" smtClean="0"/>
              <a:t>BUlibros</a:t>
            </a:r>
            <a:r>
              <a:rPr lang="es-ES" dirty="0" smtClean="0"/>
              <a:t> </a:t>
            </a:r>
            <a:r>
              <a:rPr lang="es-ES" dirty="0"/>
              <a:t>por lector 2016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Hoja1!$C$77</c:f>
              <c:strCache>
                <c:ptCount val="1"/>
                <c:pt idx="0">
                  <c:v>Total 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74A-4607-AE44-41A182D0985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74A-4607-AE44-41A182D0985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74A-4607-AE44-41A182D0985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Hoja1!$D$76:$F$76</c:f>
              <c:strCache>
                <c:ptCount val="3"/>
                <c:pt idx="0">
                  <c:v>Docentes</c:v>
                </c:pt>
                <c:pt idx="1">
                  <c:v>PAS</c:v>
                </c:pt>
                <c:pt idx="2">
                  <c:v>Alumnos</c:v>
                </c:pt>
              </c:strCache>
            </c:strRef>
          </c:cat>
          <c:val>
            <c:numRef>
              <c:f>Hoja1!$D$77:$F$77</c:f>
              <c:numCache>
                <c:formatCode>General</c:formatCode>
                <c:ptCount val="3"/>
                <c:pt idx="0">
                  <c:v>19</c:v>
                </c:pt>
                <c:pt idx="1">
                  <c:v>31</c:v>
                </c:pt>
                <c:pt idx="2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74A-4607-AE44-41A182D0985C}"/>
            </c:ext>
          </c:extLst>
        </c:ser>
        <c:ser>
          <c:idx val="1"/>
          <c:order val="1"/>
          <c:tx>
            <c:strRef>
              <c:f>Hoja1!$C$78</c:f>
              <c:strCache>
                <c:ptCount val="1"/>
                <c:pt idx="0">
                  <c:v>152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A74A-4607-AE44-41A182D0985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A74A-4607-AE44-41A182D0985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A74A-4607-AE44-41A182D0985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Hoja1!$D$76:$F$76</c:f>
              <c:strCache>
                <c:ptCount val="3"/>
                <c:pt idx="0">
                  <c:v>Docentes</c:v>
                </c:pt>
                <c:pt idx="1">
                  <c:v>PAS</c:v>
                </c:pt>
                <c:pt idx="2">
                  <c:v>Alumnos</c:v>
                </c:pt>
              </c:strCache>
            </c:strRef>
          </c:cat>
          <c:val>
            <c:numRef>
              <c:f>Hoja1!$D$78:$F$78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D-A74A-4607-AE44-41A182D0985C}"/>
            </c:ext>
          </c:extLst>
        </c:ser>
        <c:ser>
          <c:idx val="2"/>
          <c:order val="2"/>
          <c:tx>
            <c:strRef>
              <c:f>Hoja1!$C$79</c:f>
              <c:strCache>
                <c:ptCount val="1"/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74A-4607-AE44-41A182D0985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74A-4607-AE44-41A182D0985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A74A-4607-AE44-41A182D0985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Hoja1!$D$76:$F$76</c:f>
              <c:strCache>
                <c:ptCount val="3"/>
                <c:pt idx="0">
                  <c:v>Docentes</c:v>
                </c:pt>
                <c:pt idx="1">
                  <c:v>PAS</c:v>
                </c:pt>
                <c:pt idx="2">
                  <c:v>Alumnos</c:v>
                </c:pt>
              </c:strCache>
            </c:strRef>
          </c:cat>
          <c:val>
            <c:numRef>
              <c:f>Hoja1!$D$79:$F$79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14-A74A-4607-AE44-41A182D0985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e-</a:t>
            </a:r>
            <a:r>
              <a:rPr lang="en-US" dirty="0" err="1" smtClean="0"/>
              <a:t>BUlibros</a:t>
            </a:r>
            <a:r>
              <a:rPr lang="en-US" dirty="0" smtClean="0"/>
              <a:t> </a:t>
            </a:r>
            <a:r>
              <a:rPr lang="en-US" dirty="0" err="1"/>
              <a:t>por</a:t>
            </a:r>
            <a:r>
              <a:rPr lang="en-US" dirty="0"/>
              <a:t> lector 2015 </a:t>
            </a:r>
          </a:p>
          <a:p>
            <a:pPr>
              <a:defRPr/>
            </a:pPr>
            <a:r>
              <a:rPr lang="en-US" dirty="0"/>
              <a:t> </a:t>
            </a:r>
          </a:p>
        </c:rich>
      </c:tx>
      <c:layout>
        <c:manualLayout>
          <c:xMode val="edge"/>
          <c:yMode val="edge"/>
          <c:x val="0.22955960455353538"/>
          <c:y val="2.86004257785171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Hoja1!$I$109</c:f>
              <c:strCache>
                <c:ptCount val="1"/>
                <c:pt idx="0">
                  <c:v>Total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B0E-4C30-BFC8-83D64986E49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B0E-4C30-BFC8-83D64986E49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B0E-4C30-BFC8-83D64986E49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Hoja1!$J$108:$L$108</c:f>
              <c:strCache>
                <c:ptCount val="3"/>
                <c:pt idx="0">
                  <c:v>Docentes</c:v>
                </c:pt>
                <c:pt idx="1">
                  <c:v>PAS</c:v>
                </c:pt>
                <c:pt idx="2">
                  <c:v>Alumnos</c:v>
                </c:pt>
              </c:strCache>
            </c:strRef>
          </c:cat>
          <c:val>
            <c:numRef>
              <c:f>Hoja1!$J$109:$L$109</c:f>
              <c:numCache>
                <c:formatCode>General</c:formatCode>
                <c:ptCount val="3"/>
                <c:pt idx="0">
                  <c:v>10</c:v>
                </c:pt>
                <c:pt idx="1">
                  <c:v>38</c:v>
                </c:pt>
                <c:pt idx="2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B0E-4C30-BFC8-83D64986E49C}"/>
            </c:ext>
          </c:extLst>
        </c:ser>
        <c:ser>
          <c:idx val="1"/>
          <c:order val="1"/>
          <c:tx>
            <c:strRef>
              <c:f>Hoja1!$I$110</c:f>
              <c:strCache>
                <c:ptCount val="1"/>
                <c:pt idx="0">
                  <c:v>93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0B0E-4C30-BFC8-83D64986E49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0B0E-4C30-BFC8-83D64986E49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0B0E-4C30-BFC8-83D64986E49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Hoja1!$J$108:$L$108</c:f>
              <c:strCache>
                <c:ptCount val="3"/>
                <c:pt idx="0">
                  <c:v>Docentes</c:v>
                </c:pt>
                <c:pt idx="1">
                  <c:v>PAS</c:v>
                </c:pt>
                <c:pt idx="2">
                  <c:v>Alumnos</c:v>
                </c:pt>
              </c:strCache>
            </c:strRef>
          </c:cat>
          <c:val>
            <c:numRef>
              <c:f>Hoja1!$J$110:$L$110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D-0B0E-4C30-BFC8-83D64986E49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607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11776" y="1"/>
            <a:ext cx="291607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3F64E-24C4-4E3F-B66B-46395B2BBE6F}" type="datetimeFigureOut">
              <a:rPr lang="es-ES" smtClean="0"/>
              <a:pPr/>
              <a:t>15/06/2016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3871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2942" y="4689515"/>
            <a:ext cx="538353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1607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11776" y="9377317"/>
            <a:ext cx="291607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62B9B-C0DE-45A7-855D-29C4DE1A348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9961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62B9B-C0DE-45A7-855D-29C4DE1A348B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7359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62B9B-C0DE-45A7-855D-29C4DE1A348B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0339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E62B9B-C0DE-45A7-855D-29C4DE1A348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4383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62B9B-C0DE-45A7-855D-29C4DE1A348B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4420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E62B9B-C0DE-45A7-855D-29C4DE1A348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6282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E62B9B-C0DE-45A7-855D-29C4DE1A348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94424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E62B9B-C0DE-45A7-855D-29C4DE1A348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0237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E62B9B-C0DE-45A7-855D-29C4DE1A348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8085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62B9B-C0DE-45A7-855D-29C4DE1A348B}" type="slidenum">
              <a:rPr lang="es-ES" smtClean="0"/>
              <a:pPr/>
              <a:t>41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5129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281AC1F-BDDD-4DB1-8B22-B33889DFDB04}" type="datetimeFigureOut">
              <a:rPr lang="es-ES" smtClean="0"/>
              <a:pPr/>
              <a:t>15/06/2016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B64A2B2-9B02-4AA8-BCC4-BBBDF6534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AC1F-BDDD-4DB1-8B22-B33889DFDB04}" type="datetimeFigureOut">
              <a:rPr lang="es-ES" smtClean="0"/>
              <a:pPr/>
              <a:t>15/06/2016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A2B2-9B02-4AA8-BCC4-BBBDF6534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AC1F-BDDD-4DB1-8B22-B33889DFDB04}" type="datetimeFigureOut">
              <a:rPr lang="es-ES" smtClean="0"/>
              <a:pPr/>
              <a:t>15/06/2016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A2B2-9B02-4AA8-BCC4-BBBDF6534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AC1F-BDDD-4DB1-8B22-B33889DFDB04}" type="datetimeFigureOut">
              <a:rPr lang="es-ES" smtClean="0"/>
              <a:pPr/>
              <a:t>15/06/2016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A2B2-9B02-4AA8-BCC4-BBBDF6534A7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AC1F-BDDD-4DB1-8B22-B33889DFDB04}" type="datetimeFigureOut">
              <a:rPr lang="es-ES" smtClean="0"/>
              <a:pPr/>
              <a:t>15/06/2016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A2B2-9B02-4AA8-BCC4-BBBDF6534A7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AC1F-BDDD-4DB1-8B22-B33889DFDB04}" type="datetimeFigureOut">
              <a:rPr lang="es-ES" smtClean="0"/>
              <a:pPr/>
              <a:t>15/06/2016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A2B2-9B02-4AA8-BCC4-BBBDF6534A7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AC1F-BDDD-4DB1-8B22-B33889DFDB04}" type="datetimeFigureOut">
              <a:rPr lang="es-ES" smtClean="0"/>
              <a:pPr/>
              <a:t>15/06/2016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A2B2-9B02-4AA8-BCC4-BBBDF6534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AC1F-BDDD-4DB1-8B22-B33889DFDB04}" type="datetimeFigureOut">
              <a:rPr lang="es-ES" smtClean="0"/>
              <a:pPr/>
              <a:t>15/06/2016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A2B2-9B02-4AA8-BCC4-BBBDF6534A7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AC1F-BDDD-4DB1-8B22-B33889DFDB04}" type="datetimeFigureOut">
              <a:rPr lang="es-ES" smtClean="0"/>
              <a:pPr/>
              <a:t>15/06/2016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A2B2-9B02-4AA8-BCC4-BBBDF6534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281AC1F-BDDD-4DB1-8B22-B33889DFDB04}" type="datetimeFigureOut">
              <a:rPr lang="es-ES" smtClean="0"/>
              <a:pPr/>
              <a:t>15/06/2016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A2B2-9B02-4AA8-BCC4-BBBDF6534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81AC1F-BDDD-4DB1-8B22-B33889DFDB04}" type="datetimeFigureOut">
              <a:rPr lang="es-ES" smtClean="0"/>
              <a:pPr/>
              <a:t>15/06/2016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B64A2B2-9B02-4AA8-BCC4-BBBDF6534A7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281AC1F-BDDD-4DB1-8B22-B33889DFDB04}" type="datetimeFigureOut">
              <a:rPr lang="es-ES" smtClean="0"/>
              <a:pPr/>
              <a:t>15/06/2016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B64A2B2-9B02-4AA8-BCC4-BBBDF6534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Pepa.santana@ulpgc.es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lpgc.xebook.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2276872"/>
            <a:ext cx="7772400" cy="2016224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50000"/>
              </a:lnSpc>
            </a:pPr>
            <a:r>
              <a:rPr lang="es-ES" sz="3600" b="1" dirty="0" smtClean="0">
                <a:solidFill>
                  <a:srgbClr val="464646"/>
                </a:solidFill>
              </a:rPr>
              <a:t>Portal de préstamo de libros electrónicos de la Biblioteca Universitaria 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76672"/>
            <a:ext cx="2508002" cy="86409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79512" y="6021288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2as Jornadas NUX – 13 y 14 de junio</a:t>
            </a:r>
          </a:p>
          <a:p>
            <a:r>
              <a:rPr lang="es-ES" dirty="0"/>
              <a:t> Santiago de Compostela</a:t>
            </a:r>
          </a:p>
          <a:p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pPr marL="109728" indent="0">
              <a:buNone/>
            </a:pPr>
            <a:r>
              <a:rPr lang="es-ES" dirty="0" smtClean="0"/>
              <a:t>Sesión Formativa en el mes de mayo por parte de </a:t>
            </a:r>
            <a:r>
              <a:rPr lang="es-ES" dirty="0" err="1" smtClean="0"/>
              <a:t>Xercode</a:t>
            </a:r>
            <a:r>
              <a:rPr lang="es-ES" dirty="0" smtClean="0"/>
              <a:t> para los agentes de la Biblioteca implicados en el proyecto:</a:t>
            </a:r>
          </a:p>
          <a:p>
            <a:pPr marL="109728" indent="0">
              <a:buNone/>
            </a:pPr>
            <a:endParaRPr lang="es-ES" dirty="0"/>
          </a:p>
          <a:p>
            <a:r>
              <a:rPr lang="es-ES" dirty="0" smtClean="0"/>
              <a:t>Sección de proceso técnico y normalización.</a:t>
            </a:r>
          </a:p>
          <a:p>
            <a:r>
              <a:rPr lang="es-ES" dirty="0" smtClean="0"/>
              <a:t>Sección de información.</a:t>
            </a:r>
          </a:p>
          <a:p>
            <a:r>
              <a:rPr lang="es-ES" dirty="0" smtClean="0"/>
              <a:t>Sección de colecciones y adquisiciones.</a:t>
            </a:r>
          </a:p>
          <a:p>
            <a:r>
              <a:rPr lang="es-ES" dirty="0" smtClean="0"/>
              <a:t>Grupo de préstamo.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35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1564"/>
    </mc:Choice>
    <mc:Fallback xmlns="">
      <p:transition advTm="11564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es-ES" sz="2400" dirty="0" smtClean="0"/>
          </a:p>
          <a:p>
            <a:pPr marL="109728" indent="0">
              <a:buNone/>
            </a:pPr>
            <a:r>
              <a:rPr lang="es-ES" sz="2400" dirty="0" smtClean="0"/>
              <a:t>Comenzamos a trabajar para complementar la plataforma</a:t>
            </a:r>
            <a:endParaRPr lang="es-ES" sz="2400" dirty="0"/>
          </a:p>
          <a:p>
            <a:pPr>
              <a:lnSpc>
                <a:spcPct val="200000"/>
              </a:lnSpc>
            </a:pPr>
            <a:r>
              <a:rPr lang="es-ES" sz="2400" dirty="0" smtClean="0"/>
              <a:t>Parametrización de la política del préstamo:</a:t>
            </a:r>
          </a:p>
          <a:p>
            <a:pPr lvl="2"/>
            <a:r>
              <a:rPr lang="es-ES" sz="1800" dirty="0" smtClean="0"/>
              <a:t>Categoría de usuarios/as sin distinción.</a:t>
            </a:r>
          </a:p>
          <a:p>
            <a:pPr lvl="2"/>
            <a:r>
              <a:rPr lang="es-ES" sz="1800" dirty="0" smtClean="0"/>
              <a:t>Nº de préstamos permitidos hasta 10.</a:t>
            </a:r>
          </a:p>
          <a:p>
            <a:pPr lvl="2"/>
            <a:r>
              <a:rPr lang="es-ES" sz="1800" dirty="0" smtClean="0"/>
              <a:t>Nº de días máximo para el préstamo 15.</a:t>
            </a:r>
          </a:p>
          <a:p>
            <a:pPr lvl="2"/>
            <a:r>
              <a:rPr lang="es-ES" sz="1800" dirty="0" smtClean="0"/>
              <a:t>Nº de renovaciones permitidas hasta 5.</a:t>
            </a:r>
          </a:p>
          <a:p>
            <a:pPr lvl="2"/>
            <a:r>
              <a:rPr lang="es-ES" sz="1800" dirty="0" smtClean="0"/>
              <a:t>Nº de reservas permitidas hasta 5.</a:t>
            </a:r>
          </a:p>
          <a:p>
            <a:pPr marL="109728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21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910"/>
    </mc:Choice>
    <mc:Fallback xmlns="">
      <p:transition advTm="109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" sz="2400" dirty="0" smtClean="0"/>
          </a:p>
          <a:p>
            <a:endParaRPr lang="es-ES" sz="2400" dirty="0"/>
          </a:p>
          <a:p>
            <a:r>
              <a:rPr lang="es-ES" sz="2400" dirty="0" smtClean="0"/>
              <a:t>Revisión </a:t>
            </a:r>
            <a:r>
              <a:rPr lang="es-ES" sz="2400" dirty="0"/>
              <a:t>de los registros: campo </a:t>
            </a:r>
            <a:r>
              <a:rPr lang="es-ES" sz="2400" dirty="0" smtClean="0"/>
              <a:t>080, </a:t>
            </a:r>
            <a:r>
              <a:rPr lang="es-ES" sz="2400" dirty="0"/>
              <a:t>signos diacríticos, visualización portadas</a:t>
            </a:r>
            <a:r>
              <a:rPr lang="es-ES" sz="2400" dirty="0" smtClean="0"/>
              <a:t>…</a:t>
            </a:r>
          </a:p>
          <a:p>
            <a:pPr marL="109728" indent="0">
              <a:buNone/>
            </a:pPr>
            <a:endParaRPr lang="es-ES" sz="2400" dirty="0"/>
          </a:p>
          <a:p>
            <a:r>
              <a:rPr lang="es-ES" sz="2400" dirty="0"/>
              <a:t>Redacción de la lista de categorías:</a:t>
            </a:r>
          </a:p>
          <a:p>
            <a:pPr marL="109728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2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910"/>
    </mc:Choice>
    <mc:Fallback xmlns="">
      <p:transition advTm="1091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5"/>
            <a:ext cx="8012150" cy="5556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18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s-ES" sz="2400" dirty="0" smtClean="0"/>
              <a:t>Selección y adquisición de libros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es-ES" sz="2400" dirty="0" smtClean="0"/>
              <a:t>Fase I. Bibliografías básicas, recomendadas y libros más consultados de las distintas áreas temáticas.</a:t>
            </a:r>
          </a:p>
          <a:p>
            <a:pPr marL="109728" indent="0">
              <a:lnSpc>
                <a:spcPct val="120000"/>
              </a:lnSpc>
              <a:buNone/>
            </a:pPr>
            <a:endParaRPr lang="es-ES" sz="2400" dirty="0" smtClean="0"/>
          </a:p>
          <a:p>
            <a:pPr marL="109728" indent="0">
              <a:lnSpc>
                <a:spcPct val="110000"/>
              </a:lnSpc>
              <a:buNone/>
            </a:pPr>
            <a:r>
              <a:rPr lang="es-ES" sz="2400" dirty="0" smtClean="0"/>
              <a:t>Fase </a:t>
            </a:r>
            <a:r>
              <a:rPr lang="es-ES" sz="2400" dirty="0"/>
              <a:t>II. Selección y adquisición partiendo de los catálogos de las editoriales de </a:t>
            </a:r>
            <a:r>
              <a:rPr lang="es-ES" sz="2400" dirty="0" smtClean="0"/>
              <a:t>libros-e. En esta fase incluimos en la selección libros divulgativos con fecha de publicación 2014 y 2015.</a:t>
            </a:r>
          </a:p>
          <a:p>
            <a:pPr marL="109728" indent="0">
              <a:lnSpc>
                <a:spcPct val="110000"/>
              </a:lnSpc>
              <a:buNone/>
            </a:pPr>
            <a:endParaRPr lang="es-ES" dirty="0"/>
          </a:p>
          <a:p>
            <a:pPr marL="109728" indent="0">
              <a:buNone/>
            </a:pPr>
            <a:endParaRPr lang="es-ES" dirty="0"/>
          </a:p>
          <a:p>
            <a:pPr marL="109728" indent="0">
              <a:buNone/>
            </a:pPr>
            <a:endParaRPr lang="es-ES" dirty="0" smtClean="0"/>
          </a:p>
          <a:p>
            <a:pPr marL="109728" indent="0">
              <a:buNone/>
            </a:pPr>
            <a:endParaRPr lang="es-ES" dirty="0"/>
          </a:p>
          <a:p>
            <a:pPr marL="109728" indent="0">
              <a:buNone/>
            </a:pPr>
            <a:endParaRPr lang="es-ES" dirty="0" smtClean="0"/>
          </a:p>
          <a:p>
            <a:pPr marL="109728" indent="0">
              <a:buNone/>
            </a:pPr>
            <a:endParaRPr lang="es-ES" dirty="0"/>
          </a:p>
          <a:p>
            <a:pPr marL="109728" indent="0">
              <a:buNone/>
            </a:pPr>
            <a:endParaRPr lang="es-ES" dirty="0" smtClean="0"/>
          </a:p>
          <a:p>
            <a:pPr>
              <a:buFontTx/>
              <a:buChar char="-"/>
            </a:pPr>
            <a:endParaRPr lang="es-ES" dirty="0"/>
          </a:p>
          <a:p>
            <a:pPr marL="109728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3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1155"/>
    </mc:Choice>
    <mc:Fallback xmlns="">
      <p:transition advTm="11155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es-ES" dirty="0" smtClean="0"/>
          </a:p>
          <a:p>
            <a:pPr marL="109728" indent="0">
              <a:lnSpc>
                <a:spcPct val="110000"/>
              </a:lnSpc>
              <a:buNone/>
            </a:pPr>
            <a:r>
              <a:rPr lang="es-ES" dirty="0" smtClean="0"/>
              <a:t>Criterios iniciales fijados por la Biblioteca para las licencias:</a:t>
            </a:r>
          </a:p>
          <a:p>
            <a:pPr algn="just">
              <a:lnSpc>
                <a:spcPct val="150000"/>
              </a:lnSpc>
            </a:pPr>
            <a:r>
              <a:rPr lang="es-ES" dirty="0" smtClean="0"/>
              <a:t>Literatura y de ocio: máximo 3 años.</a:t>
            </a:r>
          </a:p>
          <a:p>
            <a:pPr algn="just"/>
            <a:r>
              <a:rPr lang="es-ES" dirty="0"/>
              <a:t>B</a:t>
            </a:r>
            <a:r>
              <a:rPr lang="es-ES" dirty="0" smtClean="0"/>
              <a:t>ibliografía académica: licencia inicial 3 años y si el uso lo justifica paso a licencia perpetua.</a:t>
            </a:r>
          </a:p>
          <a:p>
            <a:pPr algn="just"/>
            <a:r>
              <a:rPr lang="es-ES" dirty="0" smtClean="0"/>
              <a:t>Material académico revisable: máximo 3 años y posterior adquisición de nuevas ediciones.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25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857"/>
    </mc:Choice>
    <mc:Fallback xmlns="">
      <p:transition advTm="10857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s-ES" sz="2800" dirty="0" smtClean="0"/>
          </a:p>
          <a:p>
            <a:pPr marL="109728" indent="0">
              <a:buNone/>
            </a:pPr>
            <a:r>
              <a:rPr lang="es-ES" sz="2800" dirty="0" smtClean="0"/>
              <a:t>Trabas a la hora de la adquisición: </a:t>
            </a:r>
          </a:p>
          <a:p>
            <a:pPr marL="109728" indent="0">
              <a:buNone/>
            </a:pPr>
            <a:endParaRPr lang="es-ES" dirty="0"/>
          </a:p>
          <a:p>
            <a:pPr algn="just"/>
            <a:r>
              <a:rPr lang="es-ES" dirty="0"/>
              <a:t>Bajo índice de publicación en formato digital de libros </a:t>
            </a:r>
            <a:r>
              <a:rPr lang="es-ES" dirty="0" smtClean="0"/>
              <a:t>académicos españoles.</a:t>
            </a:r>
            <a:endParaRPr lang="es-ES" dirty="0"/>
          </a:p>
          <a:p>
            <a:pPr algn="just"/>
            <a:r>
              <a:rPr lang="es-ES" dirty="0"/>
              <a:t>Pocas editoriales con acuerdo firmado con </a:t>
            </a:r>
            <a:r>
              <a:rPr lang="es-ES" dirty="0" err="1"/>
              <a:t>Xercode</a:t>
            </a:r>
            <a:r>
              <a:rPr lang="es-ES" dirty="0"/>
              <a:t> para participar en el </a:t>
            </a:r>
            <a:r>
              <a:rPr lang="es-ES" dirty="0" smtClean="0"/>
              <a:t>proyecto.</a:t>
            </a:r>
            <a:endParaRPr lang="es-ES" dirty="0"/>
          </a:p>
          <a:p>
            <a:pPr algn="just"/>
            <a:r>
              <a:rPr lang="es-ES" dirty="0"/>
              <a:t>Múltiple casuística de las políticas de licencia marcadas por las </a:t>
            </a:r>
            <a:r>
              <a:rPr lang="es-ES" dirty="0" smtClean="0"/>
              <a:t>editoriales.</a:t>
            </a:r>
            <a:endParaRPr lang="es-ES" dirty="0"/>
          </a:p>
          <a:p>
            <a:pPr marL="109728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68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1258"/>
    </mc:Choice>
    <mc:Fallback xmlns="">
      <p:transition advTm="11258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ES" dirty="0" smtClean="0"/>
          </a:p>
          <a:p>
            <a:pPr algn="just"/>
            <a:endParaRPr lang="es-ES" sz="2400" dirty="0" smtClean="0"/>
          </a:p>
          <a:p>
            <a:pPr algn="just"/>
            <a:endParaRPr lang="es-ES" sz="2400" dirty="0"/>
          </a:p>
          <a:p>
            <a:pPr algn="just"/>
            <a:r>
              <a:rPr lang="es-ES" sz="2400" dirty="0" smtClean="0"/>
              <a:t>Presentación institucional de la mano del Rector,  de la V</a:t>
            </a:r>
            <a:r>
              <a:rPr lang="es-ES" sz="2400" b="1" dirty="0" smtClean="0"/>
              <a:t>icerrectora</a:t>
            </a:r>
            <a:r>
              <a:rPr lang="es-ES" sz="2400" dirty="0" smtClean="0"/>
              <a:t> </a:t>
            </a:r>
            <a:r>
              <a:rPr lang="es-ES" sz="2400" dirty="0"/>
              <a:t>de Comunicación, Calidad y Coordinación Institucional </a:t>
            </a:r>
            <a:r>
              <a:rPr lang="es-ES" sz="2400" dirty="0" smtClean="0"/>
              <a:t> y de la Directora de la Biblioteca el </a:t>
            </a:r>
            <a:r>
              <a:rPr lang="es-ES" sz="2400" b="1" i="1" dirty="0" smtClean="0"/>
              <a:t>13 de octubre</a:t>
            </a:r>
          </a:p>
          <a:p>
            <a:pPr marL="109728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931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1538"/>
    </mc:Choice>
    <mc:Fallback xmlns="">
      <p:transition advTm="11538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 rotWithShape="1">
          <a:blip r:embed="rId2" cstate="print"/>
          <a:srcRect l="1059" t="8615" r="1579" b="4820"/>
          <a:stretch/>
        </p:blipFill>
        <p:spPr bwMode="auto">
          <a:xfrm>
            <a:off x="467544" y="332656"/>
            <a:ext cx="7776864" cy="55446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2929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just">
              <a:buNone/>
            </a:pPr>
            <a:endParaRPr lang="es-ES" dirty="0" smtClean="0"/>
          </a:p>
          <a:p>
            <a:pPr marL="109728" indent="0" algn="just">
              <a:buNone/>
            </a:pPr>
            <a:r>
              <a:rPr lang="es-ES" dirty="0" smtClean="0"/>
              <a:t>Estado de la colección en el momento del lanzamiento:</a:t>
            </a:r>
          </a:p>
          <a:p>
            <a:pPr marL="109728" indent="0">
              <a:buNone/>
            </a:pPr>
            <a:endParaRPr lang="es-ES" dirty="0" smtClean="0"/>
          </a:p>
          <a:p>
            <a:pPr algn="just"/>
            <a:r>
              <a:rPr lang="es-ES" dirty="0" smtClean="0"/>
              <a:t>950 títulos procedentes del intercambio científico.</a:t>
            </a:r>
          </a:p>
          <a:p>
            <a:pPr algn="just"/>
            <a:r>
              <a:rPr lang="es-ES" dirty="0" smtClean="0"/>
              <a:t>202 títulos comprados por la Biblioteca.</a:t>
            </a:r>
          </a:p>
          <a:p>
            <a:pPr marL="109728" indent="0">
              <a:buNone/>
            </a:pPr>
            <a:endParaRPr lang="es-ES" dirty="0"/>
          </a:p>
          <a:p>
            <a:pPr marL="109728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75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605"/>
    </mc:Choice>
    <mc:Fallback xmlns="">
      <p:transition advTm="1060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2276872"/>
            <a:ext cx="7772400" cy="2016224"/>
          </a:xfrm>
        </p:spPr>
        <p:txBody>
          <a:bodyPr>
            <a:normAutofit fontScale="92500" lnSpcReduction="20000"/>
          </a:bodyPr>
          <a:lstStyle/>
          <a:p>
            <a:pPr algn="ctr"/>
            <a:endParaRPr lang="es-ES" sz="3600" b="1" dirty="0" smtClean="0">
              <a:solidFill>
                <a:srgbClr val="464646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ES" sz="3600" b="1" dirty="0" smtClean="0">
                <a:solidFill>
                  <a:srgbClr val="464646"/>
                </a:solidFill>
              </a:rPr>
              <a:t>Primeros pasos</a:t>
            </a:r>
          </a:p>
          <a:p>
            <a:pPr algn="ctr">
              <a:lnSpc>
                <a:spcPct val="150000"/>
              </a:lnSpc>
            </a:pPr>
            <a:r>
              <a:rPr lang="es-ES" sz="3600" b="1" dirty="0" smtClean="0">
                <a:solidFill>
                  <a:srgbClr val="464646"/>
                </a:solidFill>
              </a:rPr>
              <a:t>Año 2014 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76672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904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s-ES" sz="2400" dirty="0" smtClean="0"/>
          </a:p>
          <a:p>
            <a:pPr marL="109728" indent="0">
              <a:buNone/>
            </a:pPr>
            <a:r>
              <a:rPr lang="es-ES" sz="2400" dirty="0" smtClean="0"/>
              <a:t>Distribución por editorial del nº de títulos comprados</a:t>
            </a:r>
          </a:p>
          <a:p>
            <a:pPr marL="109728" indent="0">
              <a:buNone/>
            </a:pPr>
            <a:endParaRPr lang="es-ES" dirty="0"/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/>
          </p:nvPr>
        </p:nvGraphicFramePr>
        <p:xfrm>
          <a:off x="1835696" y="2780928"/>
          <a:ext cx="4968552" cy="3031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47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1139"/>
    </mc:Choice>
    <mc:Fallback xmlns="">
      <p:transition advTm="11139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s-ES" dirty="0" smtClean="0"/>
          </a:p>
          <a:p>
            <a:pPr marL="109728" indent="0">
              <a:buNone/>
            </a:pPr>
            <a:r>
              <a:rPr lang="es-ES" dirty="0" smtClean="0"/>
              <a:t>Duración de las licencias según las editoriales</a:t>
            </a:r>
          </a:p>
          <a:p>
            <a:pPr marL="109728" indent="0">
              <a:buNone/>
            </a:pPr>
            <a:endParaRPr lang="es-ES" dirty="0" smtClean="0"/>
          </a:p>
          <a:p>
            <a:pPr marL="109728" indent="0">
              <a:buNone/>
            </a:pPr>
            <a:endParaRPr lang="es-ES" dirty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379524"/>
              </p:ext>
            </p:extLst>
          </p:nvPr>
        </p:nvGraphicFramePr>
        <p:xfrm>
          <a:off x="1835697" y="2996952"/>
          <a:ext cx="3960438" cy="15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0146">
                  <a:extLst>
                    <a:ext uri="{9D8B030D-6E8A-4147-A177-3AD203B41FA5}">
                      <a16:colId xmlns:a16="http://schemas.microsoft.com/office/drawing/2014/main" val="1347130593"/>
                    </a:ext>
                  </a:extLst>
                </a:gridCol>
                <a:gridCol w="1320146">
                  <a:extLst>
                    <a:ext uri="{9D8B030D-6E8A-4147-A177-3AD203B41FA5}">
                      <a16:colId xmlns:a16="http://schemas.microsoft.com/office/drawing/2014/main" val="717328018"/>
                    </a:ext>
                  </a:extLst>
                </a:gridCol>
                <a:gridCol w="1320146">
                  <a:extLst>
                    <a:ext uri="{9D8B030D-6E8A-4147-A177-3AD203B41FA5}">
                      <a16:colId xmlns:a16="http://schemas.microsoft.com/office/drawing/2014/main" val="158909728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2 años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3 años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5 años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01424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u="none" strike="noStrike" dirty="0" smtClean="0">
                          <a:effectLst/>
                        </a:rPr>
                        <a:t>Alianza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Alianza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u="none" strike="noStrike" dirty="0" smtClean="0">
                          <a:effectLst/>
                        </a:rPr>
                        <a:t>Alianza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39359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 smtClean="0">
                          <a:effectLst/>
                        </a:rPr>
                        <a:t>Pirámide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Algaida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u="none" strike="noStrike" dirty="0" smtClean="0">
                          <a:effectLst/>
                        </a:rPr>
                        <a:t>Pirámide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41283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u="none" strike="noStrike" dirty="0" err="1" smtClean="0">
                          <a:effectLst/>
                        </a:rPr>
                        <a:t>Siruela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u="none" strike="noStrike" dirty="0" smtClean="0">
                          <a:effectLst/>
                        </a:rPr>
                        <a:t>Anaya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u="none" strike="noStrike" dirty="0" smtClean="0">
                          <a:effectLst/>
                        </a:rPr>
                        <a:t> Síntesis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812568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 err="1" smtClean="0">
                          <a:effectLst/>
                        </a:rPr>
                        <a:t>Tecnos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u="none" strike="noStrike" dirty="0" smtClean="0">
                          <a:effectLst/>
                        </a:rPr>
                        <a:t>Bóveda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u="none" strike="noStrike" dirty="0" err="1" smtClean="0">
                          <a:effectLst/>
                        </a:rPr>
                        <a:t>Tecnos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240984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u="none" strike="noStrike" dirty="0" smtClean="0">
                          <a:effectLst/>
                        </a:rPr>
                        <a:t>Cátedra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902928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Larousse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70720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Salvat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14712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196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1763"/>
    </mc:Choice>
    <mc:Fallback xmlns="">
      <p:transition advTm="11763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2276872"/>
            <a:ext cx="7772400" cy="2016224"/>
          </a:xfrm>
        </p:spPr>
        <p:txBody>
          <a:bodyPr>
            <a:normAutofit fontScale="92500" lnSpcReduction="20000"/>
          </a:bodyPr>
          <a:lstStyle/>
          <a:p>
            <a:pPr algn="ctr"/>
            <a:endParaRPr lang="es-ES" sz="3600" b="1" dirty="0" smtClean="0">
              <a:solidFill>
                <a:srgbClr val="464646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ES" sz="3600" b="1" dirty="0" smtClean="0">
                <a:solidFill>
                  <a:srgbClr val="464646"/>
                </a:solidFill>
              </a:rPr>
              <a:t>Estado actual de e-</a:t>
            </a:r>
            <a:r>
              <a:rPr lang="es-ES" sz="3600" b="1" dirty="0" err="1" smtClean="0">
                <a:solidFill>
                  <a:srgbClr val="464646"/>
                </a:solidFill>
              </a:rPr>
              <a:t>BUlibros</a:t>
            </a:r>
            <a:endParaRPr lang="es-ES" sz="3600" b="1" dirty="0" smtClean="0">
              <a:solidFill>
                <a:srgbClr val="464646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ES" sz="3600" b="1" dirty="0" smtClean="0">
                <a:solidFill>
                  <a:srgbClr val="464646"/>
                </a:solidFill>
              </a:rPr>
              <a:t>Año 2016 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76672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68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z="2800" dirty="0" smtClean="0"/>
          </a:p>
          <a:p>
            <a:endParaRPr lang="es-ES" sz="2800" dirty="0"/>
          </a:p>
          <a:p>
            <a:r>
              <a:rPr lang="es-ES" sz="2800" dirty="0" smtClean="0"/>
              <a:t>Acceso </a:t>
            </a:r>
            <a:r>
              <a:rPr lang="es-ES" sz="2800" dirty="0"/>
              <a:t>a la colección de </a:t>
            </a:r>
            <a:r>
              <a:rPr lang="es-ES" sz="2800" dirty="0" smtClean="0"/>
              <a:t>e-</a:t>
            </a:r>
            <a:r>
              <a:rPr lang="es-ES" sz="2800" dirty="0" err="1" smtClean="0"/>
              <a:t>BUlibros</a:t>
            </a:r>
            <a:r>
              <a:rPr lang="es-ES" sz="2800" dirty="0" smtClean="0"/>
              <a:t> </a:t>
            </a:r>
            <a:r>
              <a:rPr lang="es-ES" sz="2800" dirty="0"/>
              <a:t>en las herramientas de búsqueda de la Biblioteca</a:t>
            </a:r>
            <a:endParaRPr lang="es-ES" dirty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76672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12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109728" indent="0">
              <a:buNone/>
            </a:pPr>
            <a:endParaRPr lang="es-ES" sz="7100" dirty="0" smtClean="0"/>
          </a:p>
          <a:p>
            <a:pPr marL="109728" indent="0">
              <a:buNone/>
            </a:pPr>
            <a:r>
              <a:rPr lang="es-ES" sz="7100" dirty="0" smtClean="0"/>
              <a:t>En el Catálogo  (</a:t>
            </a:r>
            <a:r>
              <a:rPr lang="es-ES" sz="7100" dirty="0" err="1" smtClean="0"/>
              <a:t>AbsysNet</a:t>
            </a:r>
            <a:r>
              <a:rPr lang="es-ES" sz="7100" dirty="0" smtClean="0"/>
              <a:t>):</a:t>
            </a:r>
          </a:p>
          <a:p>
            <a:pPr marL="109728" indent="0">
              <a:buNone/>
            </a:pPr>
            <a:endParaRPr lang="es-ES" sz="7100" dirty="0" smtClean="0"/>
          </a:p>
          <a:p>
            <a:r>
              <a:rPr lang="es-ES" sz="7400" dirty="0" smtClean="0"/>
              <a:t>Catalogación, incluyendo en el campo 856 el enlace a e-</a:t>
            </a:r>
            <a:r>
              <a:rPr lang="es-ES" sz="7400" dirty="0" err="1" smtClean="0"/>
              <a:t>BUlibros</a:t>
            </a:r>
            <a:r>
              <a:rPr lang="es-ES" sz="7400" dirty="0" smtClean="0"/>
              <a:t>, sólo de los libros comprados con licencia perpetua.</a:t>
            </a:r>
          </a:p>
          <a:p>
            <a:pPr marL="109728" indent="0">
              <a:buNone/>
            </a:pPr>
            <a:endParaRPr lang="es-ES" sz="7400" dirty="0" smtClean="0"/>
          </a:p>
          <a:p>
            <a:r>
              <a:rPr lang="es-ES" sz="7400" dirty="0" smtClean="0"/>
              <a:t>Inclusión </a:t>
            </a:r>
            <a:r>
              <a:rPr lang="es-ES" sz="7400" dirty="0"/>
              <a:t>del enlace a </a:t>
            </a:r>
            <a:r>
              <a:rPr lang="es-ES" sz="7400" dirty="0" smtClean="0"/>
              <a:t>e-</a:t>
            </a:r>
            <a:r>
              <a:rPr lang="es-ES" sz="7400" dirty="0" err="1" smtClean="0"/>
              <a:t>BUlibros</a:t>
            </a:r>
            <a:r>
              <a:rPr lang="es-ES" sz="7400" dirty="0" smtClean="0"/>
              <a:t> </a:t>
            </a:r>
            <a:r>
              <a:rPr lang="es-ES" sz="7400" dirty="0"/>
              <a:t>para aquellos </a:t>
            </a:r>
            <a:r>
              <a:rPr lang="es-ES" sz="7400" dirty="0" smtClean="0"/>
              <a:t>libros ya catalogados por disponer de la </a:t>
            </a:r>
            <a:r>
              <a:rPr lang="es-ES" sz="7400" dirty="0"/>
              <a:t>versión del formato papel en </a:t>
            </a:r>
            <a:r>
              <a:rPr lang="es-ES" sz="7400" dirty="0" smtClean="0"/>
              <a:t>la Biblioteca.</a:t>
            </a:r>
            <a:endParaRPr lang="es-ES" sz="7400" dirty="0"/>
          </a:p>
          <a:p>
            <a:pPr marL="109728" indent="0">
              <a:buNone/>
            </a:pPr>
            <a:endParaRPr lang="es-ES" dirty="0" smtClean="0"/>
          </a:p>
          <a:p>
            <a:pPr marL="109728" indent="0">
              <a:buNone/>
            </a:pPr>
            <a:endParaRPr lang="es-ES" dirty="0" smtClean="0"/>
          </a:p>
          <a:p>
            <a:pPr>
              <a:buFontTx/>
              <a:buChar char="-"/>
            </a:pPr>
            <a:endParaRPr lang="es-ES" dirty="0"/>
          </a:p>
          <a:p>
            <a:pPr algn="r">
              <a:buFontTx/>
              <a:buChar char="-"/>
            </a:pPr>
            <a:r>
              <a:rPr lang="es-ES" dirty="0" smtClean="0"/>
              <a:t> </a:t>
            </a:r>
          </a:p>
          <a:p>
            <a:pPr marL="109728" indent="0">
              <a:buNone/>
            </a:pPr>
            <a:endParaRPr lang="es-ES" dirty="0"/>
          </a:p>
          <a:p>
            <a:pPr marL="109728" indent="0">
              <a:buNone/>
            </a:pPr>
            <a:endParaRPr lang="es-ES" dirty="0" smtClean="0"/>
          </a:p>
          <a:p>
            <a:pPr marL="109728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49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1602"/>
    </mc:Choice>
    <mc:Fallback xmlns="">
      <p:transition advTm="11602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absysNET Opac Universidad de la Palmas de Gran Canaria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88640"/>
            <a:ext cx="7452127" cy="5750098"/>
          </a:xfrm>
        </p:spPr>
      </p:pic>
    </p:spTree>
    <p:extLst>
      <p:ext uri="{BB962C8B-B14F-4D97-AF65-F5344CB8AC3E}">
        <p14:creationId xmlns:p14="http://schemas.microsoft.com/office/powerpoint/2010/main" val="320263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613"/>
    </mc:Choice>
    <mc:Fallback xmlns="">
      <p:transition advTm="10613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es-ES" dirty="0" smtClean="0"/>
          </a:p>
          <a:p>
            <a:pPr marL="109728" indent="0" algn="just">
              <a:buNone/>
            </a:pPr>
            <a:r>
              <a:rPr lang="es-ES" sz="1600" dirty="0" smtClean="0"/>
              <a:t>En </a:t>
            </a:r>
            <a:r>
              <a:rPr lang="es-ES" sz="1600" b="1" dirty="0"/>
              <a:t>Libros-e A/Z </a:t>
            </a:r>
            <a:r>
              <a:rPr lang="es-ES" sz="1600" dirty="0" smtClean="0"/>
              <a:t>(</a:t>
            </a:r>
            <a:r>
              <a:rPr lang="es-ES" sz="1600" dirty="0"/>
              <a:t>nuestro </a:t>
            </a:r>
            <a:r>
              <a:rPr lang="es-ES" sz="1600" dirty="0" smtClean="0"/>
              <a:t>buscador de libros electrónicos)</a:t>
            </a:r>
            <a:r>
              <a:rPr lang="es-ES" sz="1600" dirty="0"/>
              <a:t> i</a:t>
            </a:r>
            <a:r>
              <a:rPr lang="es-ES" sz="1600" dirty="0" smtClean="0"/>
              <a:t>nclusión de los libros en el </a:t>
            </a:r>
            <a:r>
              <a:rPr lang="es-ES" sz="1600" dirty="0" err="1" smtClean="0"/>
              <a:t>Client</a:t>
            </a:r>
            <a:r>
              <a:rPr lang="es-ES" sz="1600" dirty="0" smtClean="0"/>
              <a:t> Center para que los mismos sean </a:t>
            </a:r>
            <a:r>
              <a:rPr lang="es-ES" sz="1600" dirty="0" err="1" smtClean="0"/>
              <a:t>buscables</a:t>
            </a:r>
            <a:r>
              <a:rPr lang="es-ES" sz="1600" dirty="0" smtClean="0"/>
              <a:t> de manera independiente.</a:t>
            </a:r>
          </a:p>
          <a:p>
            <a:pPr marL="109728" indent="0" algn="just">
              <a:buNone/>
            </a:pPr>
            <a:endParaRPr lang="es-ES" sz="2400" dirty="0" smtClean="0"/>
          </a:p>
          <a:p>
            <a:pPr marL="109728" indent="0" algn="just">
              <a:buNone/>
            </a:pPr>
            <a:endParaRPr lang="es-ES" sz="2400" dirty="0" smtClean="0"/>
          </a:p>
          <a:p>
            <a:pPr marL="109728" indent="0" algn="just">
              <a:buNone/>
            </a:pPr>
            <a:endParaRPr lang="es-ES" sz="2400" dirty="0" smtClean="0"/>
          </a:p>
          <a:p>
            <a:pPr marL="109728" indent="0" algn="just">
              <a:buNone/>
            </a:pPr>
            <a:endParaRPr lang="es-ES" sz="2400" dirty="0" smtClean="0"/>
          </a:p>
          <a:p>
            <a:pPr marL="109728" indent="0" algn="just">
              <a:buNone/>
            </a:pPr>
            <a:endParaRPr lang="es-ES" sz="2400" dirty="0" smtClean="0"/>
          </a:p>
          <a:p>
            <a:pPr marL="109728" indent="0">
              <a:buNone/>
            </a:pPr>
            <a:endParaRPr lang="es-ES" dirty="0"/>
          </a:p>
          <a:p>
            <a:pPr>
              <a:buFontTx/>
              <a:buChar char="-"/>
            </a:pPr>
            <a:endParaRPr lang="es-ES" dirty="0" smtClean="0"/>
          </a:p>
          <a:p>
            <a:pPr>
              <a:buFontTx/>
              <a:buChar char="-"/>
            </a:pPr>
            <a:endParaRPr lang="es-ES" dirty="0"/>
          </a:p>
          <a:p>
            <a:pPr marL="109728" indent="0">
              <a:buNone/>
            </a:pPr>
            <a:endParaRPr lang="es-ES" dirty="0"/>
          </a:p>
          <a:p>
            <a:pPr marL="109728" indent="0">
              <a:buNone/>
            </a:pPr>
            <a:endParaRPr lang="es-ES" dirty="0" smtClean="0"/>
          </a:p>
          <a:p>
            <a:pPr marL="109728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 cstate="print"/>
          <a:srcRect t="10345" b="31034"/>
          <a:stretch/>
        </p:blipFill>
        <p:spPr>
          <a:xfrm>
            <a:off x="1187624" y="2797771"/>
            <a:ext cx="7099487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43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1322"/>
    </mc:Choice>
    <mc:Fallback xmlns="">
      <p:transition advTm="11322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09728" indent="0" algn="just">
              <a:buNone/>
            </a:pPr>
            <a:endParaRPr lang="es-ES" sz="2800" dirty="0" smtClean="0"/>
          </a:p>
          <a:p>
            <a:pPr marL="109728" indent="0" algn="just">
              <a:buNone/>
            </a:pPr>
            <a:r>
              <a:rPr lang="es-ES" sz="2400" dirty="0" smtClean="0"/>
              <a:t>A </a:t>
            </a:r>
            <a:r>
              <a:rPr lang="es-ES" sz="2400" dirty="0"/>
              <a:t>fecha de hoy esta carga de títulos está pendiente de automatizar por parte de </a:t>
            </a:r>
            <a:r>
              <a:rPr lang="es-ES" sz="2400" dirty="0" err="1"/>
              <a:t>Serials</a:t>
            </a:r>
            <a:r>
              <a:rPr lang="es-ES" sz="2400" dirty="0"/>
              <a:t> </a:t>
            </a:r>
            <a:r>
              <a:rPr lang="es-ES" sz="2400" dirty="0" err="1"/>
              <a:t>Solutions</a:t>
            </a:r>
            <a:r>
              <a:rPr lang="es-ES" sz="2400" dirty="0"/>
              <a:t> por lo que hay que hacerlo de forma manual: </a:t>
            </a:r>
          </a:p>
          <a:p>
            <a:pPr marL="109728" indent="0" algn="just">
              <a:buNone/>
            </a:pPr>
            <a:endParaRPr lang="es-ES" sz="2400" dirty="0"/>
          </a:p>
          <a:p>
            <a:pPr algn="just"/>
            <a:r>
              <a:rPr lang="es-ES" sz="2400" dirty="0"/>
              <a:t>En el caso de incorporación numerosa de títulos se exporta el fichero directamente de </a:t>
            </a:r>
            <a:r>
              <a:rPr lang="es-ES" sz="2400" dirty="0" smtClean="0"/>
              <a:t>e-</a:t>
            </a:r>
            <a:r>
              <a:rPr lang="es-ES" sz="2400" dirty="0" err="1" smtClean="0"/>
              <a:t>BUlibros</a:t>
            </a:r>
            <a:r>
              <a:rPr lang="es-ES" sz="2400" dirty="0" smtClean="0"/>
              <a:t> </a:t>
            </a:r>
            <a:r>
              <a:rPr lang="es-ES" sz="2400" dirty="0"/>
              <a:t>y se carga en el </a:t>
            </a:r>
            <a:r>
              <a:rPr lang="es-ES" sz="2400" dirty="0" err="1"/>
              <a:t>Client</a:t>
            </a:r>
            <a:r>
              <a:rPr lang="es-ES" sz="2400" dirty="0"/>
              <a:t> Center actualizando la carga anterior y reemplazando así todos los títulos. </a:t>
            </a:r>
            <a:endParaRPr lang="es-ES" sz="2400" dirty="0" smtClean="0"/>
          </a:p>
          <a:p>
            <a:pPr marL="109728" indent="0" algn="just">
              <a:buNone/>
            </a:pPr>
            <a:endParaRPr lang="es-ES" sz="2400" dirty="0"/>
          </a:p>
          <a:p>
            <a:pPr algn="just"/>
            <a:r>
              <a:rPr lang="es-ES" sz="2400" dirty="0"/>
              <a:t>En el caso de incorporaciones de pocos títulos preparamos y cargamos en el </a:t>
            </a:r>
            <a:r>
              <a:rPr lang="es-ES" sz="2400" dirty="0" err="1"/>
              <a:t>Client</a:t>
            </a:r>
            <a:r>
              <a:rPr lang="es-ES" sz="2400" dirty="0"/>
              <a:t> Center un Excel con los siguientes datos: Título, ISBN, </a:t>
            </a:r>
            <a:r>
              <a:rPr lang="es-ES" sz="2400" dirty="0" err="1"/>
              <a:t>Url</a:t>
            </a:r>
            <a:r>
              <a:rPr lang="es-ES" sz="2400" dirty="0"/>
              <a:t>, Tipología y fecha de la carga.</a:t>
            </a:r>
          </a:p>
          <a:p>
            <a:pPr marL="109728" indent="0" algn="just">
              <a:buNone/>
            </a:pPr>
            <a:endParaRPr lang="es-ES" sz="28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051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763"/>
    </mc:Choice>
    <mc:Fallback xmlns="">
      <p:transition advTm="10763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s-ES" dirty="0" smtClean="0"/>
          </a:p>
          <a:p>
            <a:pPr marL="109728" indent="0">
              <a:buNone/>
            </a:pPr>
            <a:r>
              <a:rPr lang="es-ES" dirty="0" smtClean="0"/>
              <a:t>3. </a:t>
            </a:r>
            <a:r>
              <a:rPr lang="es-ES" dirty="0"/>
              <a:t>En Faro </a:t>
            </a:r>
            <a:r>
              <a:rPr lang="es-ES" dirty="0" smtClean="0"/>
              <a:t>(</a:t>
            </a:r>
            <a:r>
              <a:rPr lang="es-ES" dirty="0"/>
              <a:t>nuestro descubridor </a:t>
            </a:r>
            <a:r>
              <a:rPr lang="es-ES" dirty="0" err="1"/>
              <a:t>Summon</a:t>
            </a:r>
            <a:r>
              <a:rPr lang="es-ES" dirty="0"/>
              <a:t>)</a:t>
            </a:r>
          </a:p>
          <a:p>
            <a:pPr marL="109728" indent="0">
              <a:buNone/>
            </a:pPr>
            <a:endParaRPr lang="es-ES" dirty="0"/>
          </a:p>
          <a:p>
            <a:pPr algn="just"/>
            <a:r>
              <a:rPr lang="es-ES" dirty="0" smtClean="0"/>
              <a:t>Se </a:t>
            </a:r>
            <a:r>
              <a:rPr lang="es-ES" dirty="0"/>
              <a:t>solicita a </a:t>
            </a:r>
            <a:r>
              <a:rPr lang="es-ES" dirty="0" err="1"/>
              <a:t>Serials</a:t>
            </a:r>
            <a:r>
              <a:rPr lang="es-ES" dirty="0"/>
              <a:t> </a:t>
            </a:r>
            <a:r>
              <a:rPr lang="es-ES" dirty="0" err="1"/>
              <a:t>Solutions</a:t>
            </a:r>
            <a:r>
              <a:rPr lang="es-ES" dirty="0"/>
              <a:t> que la </a:t>
            </a:r>
            <a:r>
              <a:rPr lang="es-ES" dirty="0" smtClean="0"/>
              <a:t>plataforma e-</a:t>
            </a:r>
            <a:r>
              <a:rPr lang="es-ES" dirty="0" err="1" smtClean="0"/>
              <a:t>BUlibros</a:t>
            </a:r>
            <a:r>
              <a:rPr lang="es-ES" dirty="0" smtClean="0"/>
              <a:t> </a:t>
            </a:r>
            <a:r>
              <a:rPr lang="es-ES" dirty="0"/>
              <a:t>sea indizada por </a:t>
            </a:r>
            <a:r>
              <a:rPr lang="es-ES" dirty="0" err="1"/>
              <a:t>Summon</a:t>
            </a:r>
            <a:r>
              <a:rPr lang="es-ES" dirty="0"/>
              <a:t> para que los libros </a:t>
            </a:r>
            <a:r>
              <a:rPr lang="es-ES" dirty="0" smtClean="0"/>
              <a:t>aparezcan incluidos </a:t>
            </a:r>
            <a:r>
              <a:rPr lang="es-ES" dirty="0"/>
              <a:t>en los resultados de las búsquedas realizadas a través de </a:t>
            </a:r>
            <a:r>
              <a:rPr lang="es-ES" dirty="0" smtClean="0"/>
              <a:t>Faro.</a:t>
            </a:r>
            <a:endParaRPr lang="es-ES" dirty="0"/>
          </a:p>
          <a:p>
            <a:pPr marL="109728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32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1098"/>
    </mc:Choice>
    <mc:Fallback xmlns="">
      <p:transition advTm="11098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/>
          <a:srcRect l="936" t="8192" r="1699" b="7550"/>
          <a:stretch/>
        </p:blipFill>
        <p:spPr>
          <a:xfrm>
            <a:off x="395536" y="116632"/>
            <a:ext cx="8216911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90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1010"/>
    </mc:Choice>
    <mc:Fallback xmlns="">
      <p:transition advTm="1101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 algn="just"/>
            <a:r>
              <a:rPr lang="es-ES" dirty="0" smtClean="0"/>
              <a:t>La Biblioteca comunica en el mes de diciembre su incorporación a la plataforma </a:t>
            </a:r>
            <a:r>
              <a:rPr lang="es-ES" dirty="0" err="1" smtClean="0"/>
              <a:t>Xebook</a:t>
            </a:r>
            <a:r>
              <a:rPr lang="es-ES" dirty="0" smtClean="0"/>
              <a:t> al coordinador del proyecto y a </a:t>
            </a:r>
            <a:r>
              <a:rPr lang="es-ES" dirty="0" err="1" smtClean="0"/>
              <a:t>Xercode</a:t>
            </a:r>
            <a:r>
              <a:rPr lang="es-ES" dirty="0" smtClean="0"/>
              <a:t>.</a:t>
            </a:r>
          </a:p>
          <a:p>
            <a:pPr marL="109728" indent="0" algn="just">
              <a:buNone/>
            </a:pPr>
            <a:endParaRPr lang="es-ES" dirty="0" smtClean="0"/>
          </a:p>
          <a:p>
            <a:pPr>
              <a:lnSpc>
                <a:spcPct val="150000"/>
              </a:lnSpc>
            </a:pPr>
            <a:r>
              <a:rPr lang="es-ES" dirty="0" smtClean="0"/>
              <a:t>Se inician los preparativos del Proyecto.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216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Existencias: Mujer y alta dirección en el sector turístico - Mozilla Firefox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" t="12808" r="2122" b="1277"/>
          <a:stretch/>
        </p:blipFill>
        <p:spPr>
          <a:xfrm>
            <a:off x="395536" y="260647"/>
            <a:ext cx="8208912" cy="5611155"/>
          </a:xfrm>
        </p:spPr>
      </p:pic>
    </p:spTree>
    <p:extLst>
      <p:ext uri="{BB962C8B-B14F-4D97-AF65-F5344CB8AC3E}">
        <p14:creationId xmlns:p14="http://schemas.microsoft.com/office/powerpoint/2010/main" val="70277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851"/>
    </mc:Choice>
    <mc:Fallback xmlns="">
      <p:transition advTm="10851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2276872"/>
            <a:ext cx="7772400" cy="2016224"/>
          </a:xfrm>
        </p:spPr>
        <p:txBody>
          <a:bodyPr>
            <a:normAutofit fontScale="92500" lnSpcReduction="20000"/>
          </a:bodyPr>
          <a:lstStyle/>
          <a:p>
            <a:pPr algn="ctr"/>
            <a:endParaRPr lang="es-ES" sz="3600" b="1" dirty="0" smtClean="0">
              <a:solidFill>
                <a:srgbClr val="464646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ES" sz="3600" dirty="0" smtClean="0"/>
              <a:t>Estado de la colección</a:t>
            </a:r>
          </a:p>
          <a:p>
            <a:pPr algn="ctr">
              <a:lnSpc>
                <a:spcPct val="150000"/>
              </a:lnSpc>
            </a:pPr>
            <a:r>
              <a:rPr lang="es-ES" sz="3600" dirty="0" smtClean="0"/>
              <a:t> (junio 2016)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76672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4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just">
              <a:buNone/>
            </a:pPr>
            <a:endParaRPr lang="es-ES" dirty="0" smtClean="0"/>
          </a:p>
          <a:p>
            <a:pPr marL="109728" indent="0" algn="just">
              <a:buNone/>
            </a:pPr>
            <a:r>
              <a:rPr lang="es-ES" dirty="0" smtClean="0"/>
              <a:t>Número de títulos</a:t>
            </a:r>
          </a:p>
          <a:p>
            <a:pPr marL="109728" indent="0">
              <a:buNone/>
            </a:pPr>
            <a:endParaRPr lang="es-ES" dirty="0" smtClean="0"/>
          </a:p>
          <a:p>
            <a:pPr algn="just"/>
            <a:r>
              <a:rPr lang="es-ES" dirty="0" smtClean="0"/>
              <a:t>1207 títulos procedentes del intercambio científico.</a:t>
            </a:r>
          </a:p>
          <a:p>
            <a:pPr algn="just"/>
            <a:r>
              <a:rPr lang="es-ES" dirty="0" smtClean="0"/>
              <a:t>340 títulos comprados por la Biblioteca.</a:t>
            </a:r>
          </a:p>
          <a:p>
            <a:pPr marL="109728" indent="0">
              <a:buNone/>
            </a:pPr>
            <a:endParaRPr lang="es-ES" dirty="0"/>
          </a:p>
          <a:p>
            <a:pPr marL="109728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56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605"/>
    </mc:Choice>
    <mc:Fallback xmlns="">
      <p:transition advTm="10605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just">
              <a:buNone/>
            </a:pPr>
            <a:endParaRPr lang="es-ES" dirty="0" smtClean="0"/>
          </a:p>
          <a:p>
            <a:pPr marL="109728" indent="0" algn="ctr">
              <a:buNone/>
            </a:pPr>
            <a:r>
              <a:rPr lang="es-ES" sz="2000" dirty="0" smtClean="0"/>
              <a:t>Distribución por categorías</a:t>
            </a:r>
          </a:p>
          <a:p>
            <a:pPr marL="109728" indent="0">
              <a:buNone/>
            </a:pPr>
            <a:endParaRPr lang="es-ES" sz="2400" dirty="0" smtClean="0"/>
          </a:p>
          <a:p>
            <a:pPr marL="109728" indent="0">
              <a:buNone/>
            </a:pPr>
            <a:endParaRPr lang="es-ES" dirty="0"/>
          </a:p>
          <a:p>
            <a:pPr marL="109728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8528462"/>
              </p:ext>
            </p:extLst>
          </p:nvPr>
        </p:nvGraphicFramePr>
        <p:xfrm>
          <a:off x="2286000" y="285293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6960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05"/>
    </mc:Choice>
    <mc:Fallback xmlns="">
      <p:transition spd="slow" advTm="10605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s-ES" sz="2400" dirty="0" smtClean="0"/>
          </a:p>
          <a:p>
            <a:pPr marL="109728" indent="0" algn="ctr">
              <a:buNone/>
            </a:pPr>
            <a:r>
              <a:rPr lang="es-ES" sz="2000" dirty="0" smtClean="0"/>
              <a:t>Distribución de libros </a:t>
            </a:r>
            <a:r>
              <a:rPr lang="es-ES" sz="2000" dirty="0"/>
              <a:t>por </a:t>
            </a:r>
            <a:r>
              <a:rPr lang="es-ES" sz="2000" dirty="0" smtClean="0"/>
              <a:t>editorial</a:t>
            </a:r>
            <a:endParaRPr lang="es-ES" sz="2000" dirty="0"/>
          </a:p>
          <a:p>
            <a:pPr marL="109728" indent="0">
              <a:buNone/>
            </a:pP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8103615"/>
              </p:ext>
            </p:extLst>
          </p:nvPr>
        </p:nvGraphicFramePr>
        <p:xfrm>
          <a:off x="2286000" y="299695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8884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39"/>
    </mc:Choice>
    <mc:Fallback xmlns="">
      <p:transition spd="slow" advTm="11139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s-ES" dirty="0" smtClean="0"/>
          </a:p>
          <a:p>
            <a:pPr marL="109728" indent="0">
              <a:buNone/>
            </a:pPr>
            <a:r>
              <a:rPr lang="es-ES" dirty="0" smtClean="0"/>
              <a:t>Duración de las licencias según las editoriales</a:t>
            </a:r>
          </a:p>
          <a:p>
            <a:pPr marL="109728" indent="0">
              <a:buNone/>
            </a:pPr>
            <a:endParaRPr lang="es-ES" dirty="0" smtClean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000459"/>
              </p:ext>
            </p:extLst>
          </p:nvPr>
        </p:nvGraphicFramePr>
        <p:xfrm>
          <a:off x="1043608" y="2852936"/>
          <a:ext cx="6912766" cy="28083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7538">
                  <a:extLst>
                    <a:ext uri="{9D8B030D-6E8A-4147-A177-3AD203B41FA5}">
                      <a16:colId xmlns:a16="http://schemas.microsoft.com/office/drawing/2014/main" val="1247955099"/>
                    </a:ext>
                  </a:extLst>
                </a:gridCol>
                <a:gridCol w="987538">
                  <a:extLst>
                    <a:ext uri="{9D8B030D-6E8A-4147-A177-3AD203B41FA5}">
                      <a16:colId xmlns:a16="http://schemas.microsoft.com/office/drawing/2014/main" val="1766400991"/>
                    </a:ext>
                  </a:extLst>
                </a:gridCol>
                <a:gridCol w="987538">
                  <a:extLst>
                    <a:ext uri="{9D8B030D-6E8A-4147-A177-3AD203B41FA5}">
                      <a16:colId xmlns:a16="http://schemas.microsoft.com/office/drawing/2014/main" val="3951637572"/>
                    </a:ext>
                  </a:extLst>
                </a:gridCol>
                <a:gridCol w="987538">
                  <a:extLst>
                    <a:ext uri="{9D8B030D-6E8A-4147-A177-3AD203B41FA5}">
                      <a16:colId xmlns:a16="http://schemas.microsoft.com/office/drawing/2014/main" val="3796191882"/>
                    </a:ext>
                  </a:extLst>
                </a:gridCol>
                <a:gridCol w="987538">
                  <a:extLst>
                    <a:ext uri="{9D8B030D-6E8A-4147-A177-3AD203B41FA5}">
                      <a16:colId xmlns:a16="http://schemas.microsoft.com/office/drawing/2014/main" val="765965770"/>
                    </a:ext>
                  </a:extLst>
                </a:gridCol>
                <a:gridCol w="987538">
                  <a:extLst>
                    <a:ext uri="{9D8B030D-6E8A-4147-A177-3AD203B41FA5}">
                      <a16:colId xmlns:a16="http://schemas.microsoft.com/office/drawing/2014/main" val="4131433914"/>
                    </a:ext>
                  </a:extLst>
                </a:gridCol>
                <a:gridCol w="987538">
                  <a:extLst>
                    <a:ext uri="{9D8B030D-6E8A-4147-A177-3AD203B41FA5}">
                      <a16:colId xmlns:a16="http://schemas.microsoft.com/office/drawing/2014/main" val="3718187632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2 años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3 años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5 años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Perpetua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20 u / 5 a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24 usos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25 usos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9065827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Alianza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Algaida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Alianza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Atenaika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Espasa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Anagrama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Alfaguara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42195366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Pirámide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Alianza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Pirámide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Pirámide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 smtClean="0">
                          <a:effectLst/>
                        </a:rPr>
                        <a:t>Planeta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58039909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Siruela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Anaya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Síntesis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94649860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Bóveda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Tecnos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61339667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Cátedra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75135671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Larousse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74130749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Pirámide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04504144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Salvat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9109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269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1763"/>
    </mc:Choice>
    <mc:Fallback xmlns="">
      <p:transition advTm="11763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2276872"/>
            <a:ext cx="7772400" cy="2016224"/>
          </a:xfrm>
        </p:spPr>
        <p:txBody>
          <a:bodyPr>
            <a:normAutofit/>
          </a:bodyPr>
          <a:lstStyle/>
          <a:p>
            <a:pPr algn="ctr"/>
            <a:endParaRPr lang="es-ES" sz="3600" b="1" dirty="0" smtClean="0">
              <a:solidFill>
                <a:srgbClr val="464646"/>
              </a:solidFill>
            </a:endParaRPr>
          </a:p>
          <a:p>
            <a:pPr algn="ctr"/>
            <a:r>
              <a:rPr lang="es-ES" sz="3600" dirty="0" smtClean="0"/>
              <a:t>Uso de la plataforma por la comunidad universitaria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76672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90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168877"/>
              </p:ext>
            </p:extLst>
          </p:nvPr>
        </p:nvGraphicFramePr>
        <p:xfrm>
          <a:off x="457200" y="2708920"/>
          <a:ext cx="4114800" cy="3298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611560" y="1556792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/>
              <a:t>Préstamos</a:t>
            </a:r>
            <a:endParaRPr lang="es-ES" dirty="0"/>
          </a:p>
        </p:txBody>
      </p:sp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0262885"/>
              </p:ext>
            </p:extLst>
          </p:nvPr>
        </p:nvGraphicFramePr>
        <p:xfrm>
          <a:off x="4572000" y="2708920"/>
          <a:ext cx="4572000" cy="326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49539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es-ES" sz="2800" dirty="0" smtClean="0"/>
              <a:t>Usuarios de e-</a:t>
            </a:r>
            <a:r>
              <a:rPr lang="es-ES" sz="2800" dirty="0" err="1" smtClean="0"/>
              <a:t>BUlibros</a:t>
            </a:r>
            <a:endParaRPr lang="es-ES" sz="2800" dirty="0" smtClean="0"/>
          </a:p>
          <a:p>
            <a:pPr marL="109728" indent="0">
              <a:buNone/>
            </a:pPr>
            <a:endParaRPr lang="es-ES" dirty="0"/>
          </a:p>
          <a:p>
            <a:pPr marL="109728" indent="0">
              <a:buNone/>
            </a:pPr>
            <a:endParaRPr lang="es-ES" dirty="0"/>
          </a:p>
          <a:p>
            <a:pPr marL="109728" indent="0">
              <a:buNone/>
            </a:pPr>
            <a:endParaRPr lang="es-ES" dirty="0" smtClean="0">
              <a:solidFill>
                <a:srgbClr val="FF0000"/>
              </a:solidFill>
            </a:endParaRPr>
          </a:p>
          <a:p>
            <a:pPr marL="109728" indent="0">
              <a:buNone/>
            </a:pPr>
            <a:endParaRPr lang="es-ES" dirty="0"/>
          </a:p>
          <a:p>
            <a:pPr marL="109728" indent="0">
              <a:buNone/>
            </a:pPr>
            <a:endParaRPr lang="es-ES" dirty="0"/>
          </a:p>
          <a:p>
            <a:pPr marL="109728" indent="0">
              <a:buNone/>
            </a:pPr>
            <a:endParaRPr lang="es-ES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endParaRPr lang="es-ES" dirty="0" smtClean="0">
              <a:solidFill>
                <a:srgbClr val="FF00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0789580"/>
              </p:ext>
            </p:extLst>
          </p:nvPr>
        </p:nvGraphicFramePr>
        <p:xfrm>
          <a:off x="4427984" y="2348880"/>
          <a:ext cx="3960440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9252872"/>
              </p:ext>
            </p:extLst>
          </p:nvPr>
        </p:nvGraphicFramePr>
        <p:xfrm>
          <a:off x="0" y="2348880"/>
          <a:ext cx="4283968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85558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1266"/>
    </mc:Choice>
    <mc:Fallback xmlns="">
      <p:transition advTm="11266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2276872"/>
            <a:ext cx="7772400" cy="2016224"/>
          </a:xfrm>
        </p:spPr>
        <p:txBody>
          <a:bodyPr>
            <a:normAutofit/>
          </a:bodyPr>
          <a:lstStyle/>
          <a:p>
            <a:pPr algn="ctr"/>
            <a:endParaRPr lang="es-ES" sz="3600" b="1" dirty="0" smtClean="0">
              <a:solidFill>
                <a:srgbClr val="464646"/>
              </a:solidFill>
            </a:endParaRPr>
          </a:p>
          <a:p>
            <a:pPr algn="ctr"/>
            <a:r>
              <a:rPr lang="es-ES" sz="3600" dirty="0" smtClean="0"/>
              <a:t>Necesidades 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76672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01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es-ES" dirty="0" smtClean="0"/>
          </a:p>
          <a:p>
            <a:pPr>
              <a:lnSpc>
                <a:spcPct val="150000"/>
              </a:lnSpc>
              <a:buNone/>
            </a:pPr>
            <a:r>
              <a:rPr lang="es-ES" dirty="0" smtClean="0"/>
              <a:t>Se designan los agentes participantes</a:t>
            </a:r>
          </a:p>
          <a:p>
            <a:pPr>
              <a:lnSpc>
                <a:spcPct val="150000"/>
              </a:lnSpc>
              <a:buNone/>
            </a:pPr>
            <a:r>
              <a:rPr lang="es-ES" dirty="0" smtClean="0"/>
              <a:t>a) Por parte de la Biblioteca:</a:t>
            </a:r>
          </a:p>
          <a:p>
            <a:pPr lvl="3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ES" dirty="0" smtClean="0"/>
              <a:t>Sección de </a:t>
            </a:r>
            <a:r>
              <a:rPr lang="es-ES" dirty="0"/>
              <a:t>i</a:t>
            </a:r>
            <a:r>
              <a:rPr lang="es-ES" dirty="0" smtClean="0"/>
              <a:t>nformación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s-ES" dirty="0" smtClean="0"/>
              <a:t>Sección de proceso técnico y normalización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s-ES" dirty="0" smtClean="0"/>
              <a:t>Sección de colecciones y adquisiciones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s-ES" dirty="0" smtClean="0"/>
              <a:t>Grupo de préstamo </a:t>
            </a:r>
          </a:p>
          <a:p>
            <a:pPr marL="109728" indent="0">
              <a:buNone/>
            </a:pPr>
            <a:endParaRPr lang="es-ES" dirty="0" smtClean="0"/>
          </a:p>
          <a:p>
            <a:pPr>
              <a:buNone/>
            </a:pPr>
            <a:r>
              <a:rPr lang="es-ES" dirty="0"/>
              <a:t>b) Externos a la Biblioteca:</a:t>
            </a:r>
          </a:p>
          <a:p>
            <a:pPr lvl="3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ES" dirty="0"/>
              <a:t>Servicio de Informática de la ULPGC</a:t>
            </a:r>
          </a:p>
          <a:p>
            <a:pPr lvl="3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ES" dirty="0" err="1"/>
              <a:t>Xercode</a:t>
            </a:r>
            <a:endParaRPr lang="es-ES" dirty="0"/>
          </a:p>
          <a:p>
            <a:pPr marL="109728" indent="0"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Tx/>
              <a:buChar char="-"/>
            </a:pPr>
            <a:endParaRPr lang="es-ES" dirty="0" smtClean="0"/>
          </a:p>
          <a:p>
            <a:pPr algn="just">
              <a:lnSpc>
                <a:spcPct val="150000"/>
              </a:lnSpc>
            </a:pPr>
            <a:r>
              <a:rPr lang="es-ES" dirty="0" smtClean="0"/>
              <a:t>Trabajar en campañas de difusión.</a:t>
            </a:r>
            <a:endParaRPr lang="es-ES" dirty="0"/>
          </a:p>
          <a:p>
            <a:pPr algn="just">
              <a:lnSpc>
                <a:spcPct val="150000"/>
              </a:lnSpc>
            </a:pPr>
            <a:r>
              <a:rPr lang="es-ES" dirty="0" smtClean="0"/>
              <a:t>Solicitar la incorporación de nuevas editoriales a </a:t>
            </a:r>
            <a:r>
              <a:rPr lang="es-ES" dirty="0" err="1" smtClean="0"/>
              <a:t>Xebook</a:t>
            </a:r>
            <a:r>
              <a:rPr lang="es-ES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s-ES" dirty="0" smtClean="0"/>
              <a:t>Mejoras en </a:t>
            </a:r>
            <a:r>
              <a:rPr lang="es-ES" dirty="0" err="1" smtClean="0"/>
              <a:t>Xebook</a:t>
            </a:r>
            <a:r>
              <a:rPr lang="es-ES" dirty="0" smtClean="0"/>
              <a:t> (avisos de reservas, fecha de devolución, informes estadísticos…).</a:t>
            </a:r>
          </a:p>
          <a:p>
            <a:pPr algn="just">
              <a:lnSpc>
                <a:spcPct val="150000"/>
              </a:lnSpc>
            </a:pPr>
            <a:r>
              <a:rPr lang="es-ES" dirty="0" smtClean="0"/>
              <a:t>Establecer negociación y compras cooperativas.</a:t>
            </a:r>
          </a:p>
          <a:p>
            <a:pPr>
              <a:buFontTx/>
              <a:buChar char="-"/>
            </a:pPr>
            <a:endParaRPr lang="es-ES" dirty="0" smtClean="0"/>
          </a:p>
          <a:p>
            <a:pPr>
              <a:buFontTx/>
              <a:buChar char="-"/>
            </a:pPr>
            <a:endParaRPr lang="es-ES" dirty="0" smtClean="0"/>
          </a:p>
          <a:p>
            <a:pPr marL="109728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03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827"/>
    </mc:Choice>
    <mc:Fallback xmlns="">
      <p:transition advTm="10827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2276872"/>
            <a:ext cx="7772400" cy="2016224"/>
          </a:xfrm>
        </p:spPr>
        <p:txBody>
          <a:bodyPr>
            <a:normAutofit/>
          </a:bodyPr>
          <a:lstStyle/>
          <a:p>
            <a:pPr algn="ctr"/>
            <a:endParaRPr lang="es-ES" sz="3600" b="1" dirty="0" smtClean="0">
              <a:solidFill>
                <a:srgbClr val="464646"/>
              </a:solidFill>
            </a:endParaRPr>
          </a:p>
          <a:p>
            <a:pPr algn="ctr"/>
            <a:r>
              <a:rPr lang="es-ES" sz="3600" b="1" dirty="0" smtClean="0">
                <a:solidFill>
                  <a:srgbClr val="464646"/>
                </a:solidFill>
              </a:rPr>
              <a:t>Gracias por su </a:t>
            </a:r>
            <a:r>
              <a:rPr lang="es-ES" sz="3600" b="1" dirty="0" smtClean="0">
                <a:solidFill>
                  <a:srgbClr val="464646"/>
                </a:solidFill>
              </a:rPr>
              <a:t>atención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76672"/>
            <a:ext cx="2508002" cy="86409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51520" y="5589240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Pepa Santana </a:t>
            </a:r>
            <a:r>
              <a:rPr lang="es-ES" dirty="0" err="1" smtClean="0"/>
              <a:t>Santana</a:t>
            </a:r>
            <a:endParaRPr lang="es-ES" dirty="0" smtClean="0"/>
          </a:p>
          <a:p>
            <a:r>
              <a:rPr lang="es-ES" dirty="0" smtClean="0"/>
              <a:t>Sección de colecciones y adquisiciones</a:t>
            </a:r>
          </a:p>
          <a:p>
            <a:r>
              <a:rPr lang="es-ES" dirty="0" smtClean="0">
                <a:hlinkClick r:id="rId5"/>
              </a:rPr>
              <a:t>pepa.santana@ulpgc.es</a:t>
            </a:r>
            <a:r>
              <a:rPr lang="es-ES" dirty="0" smtClean="0"/>
              <a:t> / 928459496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95080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es-ES" dirty="0" smtClean="0"/>
          </a:p>
          <a:p>
            <a:pPr algn="just"/>
            <a:r>
              <a:rPr lang="es-ES" dirty="0" smtClean="0"/>
              <a:t>Se </a:t>
            </a:r>
            <a:r>
              <a:rPr lang="es-ES" dirty="0"/>
              <a:t>realizan los primeros trabajos de personalización de la imagen que llevaría nuestro </a:t>
            </a:r>
            <a:r>
              <a:rPr lang="es-ES" dirty="0" smtClean="0"/>
              <a:t>portal.</a:t>
            </a:r>
          </a:p>
          <a:p>
            <a:pPr marL="109728" indent="0" algn="just">
              <a:buNone/>
            </a:pPr>
            <a:endParaRPr lang="es-ES" dirty="0"/>
          </a:p>
          <a:p>
            <a:endParaRPr lang="es-ES" dirty="0"/>
          </a:p>
          <a:p>
            <a:pPr algn="just"/>
            <a:r>
              <a:rPr lang="es-ES" dirty="0"/>
              <a:t>Se envían imágenes, </a:t>
            </a:r>
            <a:r>
              <a:rPr lang="es-ES" dirty="0" smtClean="0"/>
              <a:t>colores, </a:t>
            </a:r>
            <a:r>
              <a:rPr lang="es-ES" dirty="0"/>
              <a:t>bases… a </a:t>
            </a:r>
            <a:r>
              <a:rPr lang="es-ES" dirty="0" err="1"/>
              <a:t>Xercode</a:t>
            </a:r>
            <a:r>
              <a:rPr lang="es-ES" dirty="0"/>
              <a:t> para el diseño de nuestro </a:t>
            </a:r>
            <a:r>
              <a:rPr lang="es-ES" dirty="0" smtClean="0"/>
              <a:t>banner.</a:t>
            </a:r>
            <a:endParaRPr lang="es-ES" dirty="0"/>
          </a:p>
          <a:p>
            <a:pPr>
              <a:buNone/>
            </a:pPr>
            <a:endParaRPr lang="es-ES" dirty="0" smtClean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2276872"/>
            <a:ext cx="7772400" cy="2016224"/>
          </a:xfrm>
        </p:spPr>
        <p:txBody>
          <a:bodyPr>
            <a:normAutofit fontScale="92500" lnSpcReduction="20000"/>
          </a:bodyPr>
          <a:lstStyle/>
          <a:p>
            <a:pPr algn="ctr"/>
            <a:endParaRPr lang="es-ES" sz="3600" b="1" dirty="0" smtClean="0">
              <a:solidFill>
                <a:srgbClr val="464646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ES" sz="3600" b="1" dirty="0" smtClean="0">
                <a:solidFill>
                  <a:srgbClr val="464646"/>
                </a:solidFill>
              </a:rPr>
              <a:t>Arranque y desarrollo del proyecto</a:t>
            </a:r>
          </a:p>
          <a:p>
            <a:pPr algn="ctr">
              <a:lnSpc>
                <a:spcPct val="150000"/>
              </a:lnSpc>
            </a:pPr>
            <a:r>
              <a:rPr lang="es-ES" sz="3600" b="1" dirty="0" smtClean="0">
                <a:solidFill>
                  <a:srgbClr val="464646"/>
                </a:solidFill>
              </a:rPr>
              <a:t>Año 2015 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76672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1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pPr marL="109728" indent="0">
              <a:buNone/>
            </a:pPr>
            <a:r>
              <a:rPr lang="es-ES" dirty="0" smtClean="0"/>
              <a:t> </a:t>
            </a:r>
          </a:p>
          <a:p>
            <a:pPr algn="just"/>
            <a:r>
              <a:rPr lang="es-ES" dirty="0" smtClean="0"/>
              <a:t>Autenticación de nuestra comunidad universitaria en </a:t>
            </a:r>
            <a:r>
              <a:rPr lang="es-ES" dirty="0" err="1" smtClean="0"/>
              <a:t>Xebook</a:t>
            </a:r>
            <a:r>
              <a:rPr lang="es-ES" dirty="0" smtClean="0"/>
              <a:t>.</a:t>
            </a:r>
          </a:p>
          <a:p>
            <a:pPr marL="109728" indent="0" algn="just">
              <a:buNone/>
            </a:pPr>
            <a:endParaRPr lang="es-ES" dirty="0" smtClean="0"/>
          </a:p>
          <a:p>
            <a:pPr algn="just"/>
            <a:r>
              <a:rPr lang="es-ES" dirty="0" smtClean="0"/>
              <a:t>Diseño de la cabecera de nuestra plataforma.</a:t>
            </a:r>
          </a:p>
          <a:p>
            <a:pPr marL="109728" indent="0">
              <a:buNone/>
            </a:pPr>
            <a:endParaRPr lang="es-ES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      </a:t>
            </a:r>
            <a:endParaRPr lang="es-ES" sz="3600" b="0" dirty="0">
              <a:effectLst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es-ES" dirty="0" smtClean="0"/>
          </a:p>
          <a:p>
            <a:pPr marL="109728" indent="0">
              <a:buNone/>
            </a:pPr>
            <a:r>
              <a:rPr lang="es-ES" dirty="0" smtClean="0"/>
              <a:t>Proceso </a:t>
            </a:r>
            <a:r>
              <a:rPr lang="es-ES" dirty="0"/>
              <a:t>para la elección del nombre de nuestra </a:t>
            </a:r>
            <a:r>
              <a:rPr lang="es-ES" dirty="0" smtClean="0"/>
              <a:t>plataforma</a:t>
            </a:r>
          </a:p>
          <a:p>
            <a:pPr marL="109728" indent="0">
              <a:buNone/>
            </a:pPr>
            <a:endParaRPr lang="es-ES" dirty="0"/>
          </a:p>
          <a:p>
            <a:pPr marL="109728" indent="0">
              <a:buNone/>
            </a:pPr>
            <a:r>
              <a:rPr lang="es-ES" dirty="0" err="1" smtClean="0"/>
              <a:t>Librosfera</a:t>
            </a:r>
            <a:r>
              <a:rPr lang="es-ES" dirty="0" smtClean="0"/>
              <a:t>    </a:t>
            </a:r>
          </a:p>
          <a:p>
            <a:pPr marL="109728" indent="0">
              <a:buNone/>
            </a:pPr>
            <a:r>
              <a:rPr lang="es-ES" dirty="0"/>
              <a:t>		</a:t>
            </a:r>
            <a:r>
              <a:rPr lang="es-ES" dirty="0" smtClean="0"/>
              <a:t>Tabula-e        </a:t>
            </a:r>
          </a:p>
          <a:p>
            <a:pPr marL="109728" indent="0" algn="ctr">
              <a:buNone/>
            </a:pPr>
            <a:r>
              <a:rPr lang="es-ES" dirty="0" smtClean="0"/>
              <a:t>	E-</a:t>
            </a:r>
            <a:r>
              <a:rPr lang="es-ES" dirty="0" err="1" smtClean="0"/>
              <a:t>Bulibros</a:t>
            </a:r>
            <a:endParaRPr lang="es-ES" dirty="0" smtClean="0"/>
          </a:p>
          <a:p>
            <a:pPr marL="109728" indent="0" algn="ctr">
              <a:buNone/>
            </a:pPr>
            <a:endParaRPr lang="es-ES" sz="2800" dirty="0">
              <a:solidFill>
                <a:srgbClr val="0070C0"/>
              </a:solidFill>
            </a:endParaRPr>
          </a:p>
          <a:p>
            <a:pPr marL="109728" indent="0" algn="ctr">
              <a:buNone/>
            </a:pPr>
            <a:r>
              <a:rPr lang="es-ES" sz="2800" dirty="0" smtClean="0">
                <a:solidFill>
                  <a:srgbClr val="0070C0"/>
                </a:solidFill>
              </a:rPr>
              <a:t>e-</a:t>
            </a:r>
            <a:r>
              <a:rPr lang="es-ES" sz="2800" dirty="0" err="1" smtClean="0">
                <a:solidFill>
                  <a:srgbClr val="0070C0"/>
                </a:solidFill>
              </a:rPr>
              <a:t>BUlibros</a:t>
            </a:r>
            <a:endParaRPr lang="es-ES" dirty="0"/>
          </a:p>
          <a:p>
            <a:pPr marL="109728" indent="0">
              <a:buNone/>
            </a:pP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48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lnSpc>
                <a:spcPct val="110000"/>
              </a:lnSpc>
              <a:buNone/>
            </a:pPr>
            <a:r>
              <a:rPr lang="es-ES" dirty="0" smtClean="0"/>
              <a:t>Puesta en producción de nuestra plataforma en el mes de abril:</a:t>
            </a:r>
          </a:p>
          <a:p>
            <a:pPr>
              <a:lnSpc>
                <a:spcPct val="150000"/>
              </a:lnSpc>
            </a:pPr>
            <a:r>
              <a:rPr lang="es-ES" dirty="0" smtClean="0"/>
              <a:t>Diseño final de la plataforma.</a:t>
            </a:r>
          </a:p>
          <a:p>
            <a:r>
              <a:rPr lang="es-ES" dirty="0" smtClean="0"/>
              <a:t>Diseño del logo.</a:t>
            </a:r>
          </a:p>
          <a:p>
            <a:r>
              <a:rPr lang="es-ES" dirty="0" smtClean="0"/>
              <a:t>Registro del dominio </a:t>
            </a:r>
            <a:r>
              <a:rPr lang="es-ES" dirty="0" smtClean="0">
                <a:hlinkClick r:id="rId2"/>
              </a:rPr>
              <a:t>http://ulpgc.xebook.es</a:t>
            </a:r>
            <a:endParaRPr lang="es-ES" dirty="0" smtClean="0"/>
          </a:p>
          <a:p>
            <a:r>
              <a:rPr lang="es-ES" dirty="0" smtClean="0"/>
              <a:t>Elaboración de la guía de uso.</a:t>
            </a:r>
          </a:p>
          <a:p>
            <a:r>
              <a:rPr lang="es-ES" dirty="0" smtClean="0"/>
              <a:t>Implementación de los nuevos atributos del CAS por parte del Servicio de Informática de la ULPGC.</a:t>
            </a:r>
          </a:p>
          <a:p>
            <a:pPr marL="109728" indent="0">
              <a:buNone/>
            </a:pPr>
            <a:endParaRPr lang="es-ES" dirty="0" smtClean="0"/>
          </a:p>
          <a:p>
            <a:pPr marL="109728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5231"/>
            <a:ext cx="3158338" cy="941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r="2706" b="20163"/>
          <a:stretch/>
        </p:blipFill>
        <p:spPr>
          <a:xfrm>
            <a:off x="5880422" y="404664"/>
            <a:ext cx="250800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68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898</TotalTime>
  <Words>970</Words>
  <Application>Microsoft Office PowerPoint</Application>
  <PresentationFormat>Presentación en pantalla (4:3)</PresentationFormat>
  <Paragraphs>285</Paragraphs>
  <Slides>41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8" baseType="lpstr">
      <vt:lpstr>Calibri</vt:lpstr>
      <vt:lpstr>Lucida Sans Unicode</vt:lpstr>
      <vt:lpstr>Verdana</vt:lpstr>
      <vt:lpstr>Wingdings</vt:lpstr>
      <vt:lpstr>Wingdings 2</vt:lpstr>
      <vt:lpstr>Wingdings 3</vt:lpstr>
      <vt:lpstr>Concurrencia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e-BUlibros</dc:title>
  <dc:creator>Pepa</dc:creator>
  <cp:lastModifiedBy>ULPGC</cp:lastModifiedBy>
  <cp:revision>107</cp:revision>
  <cp:lastPrinted>2016-06-10T09:22:44Z</cp:lastPrinted>
  <dcterms:created xsi:type="dcterms:W3CDTF">2016-06-05T11:36:42Z</dcterms:created>
  <dcterms:modified xsi:type="dcterms:W3CDTF">2016-06-15T13:29:16Z</dcterms:modified>
</cp:coreProperties>
</file>