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Default Extension="tiff" ContentType="image/tif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8"/>
  </p:notesMasterIdLst>
  <p:sldIdLst>
    <p:sldId id="289" r:id="rId2"/>
    <p:sldId id="257" r:id="rId3"/>
    <p:sldId id="293" r:id="rId4"/>
    <p:sldId id="294" r:id="rId5"/>
    <p:sldId id="295" r:id="rId6"/>
    <p:sldId id="259" r:id="rId7"/>
    <p:sldId id="258" r:id="rId8"/>
    <p:sldId id="260" r:id="rId9"/>
    <p:sldId id="261" r:id="rId10"/>
    <p:sldId id="262" r:id="rId11"/>
    <p:sldId id="263" r:id="rId12"/>
    <p:sldId id="265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335" r:id="rId21"/>
    <p:sldId id="336" r:id="rId22"/>
    <p:sldId id="276" r:id="rId23"/>
    <p:sldId id="282" r:id="rId24"/>
    <p:sldId id="339" r:id="rId25"/>
    <p:sldId id="283" r:id="rId26"/>
    <p:sldId id="284" r:id="rId27"/>
    <p:sldId id="285" r:id="rId28"/>
    <p:sldId id="286" r:id="rId29"/>
    <p:sldId id="287" r:id="rId30"/>
    <p:sldId id="338" r:id="rId31"/>
    <p:sldId id="288" r:id="rId32"/>
    <p:sldId id="337" r:id="rId33"/>
    <p:sldId id="290" r:id="rId34"/>
    <p:sldId id="309" r:id="rId35"/>
    <p:sldId id="310" r:id="rId36"/>
    <p:sldId id="311" r:id="rId37"/>
    <p:sldId id="303" r:id="rId38"/>
    <p:sldId id="304" r:id="rId39"/>
    <p:sldId id="300" r:id="rId40"/>
    <p:sldId id="301" r:id="rId41"/>
    <p:sldId id="302" r:id="rId42"/>
    <p:sldId id="342" r:id="rId43"/>
    <p:sldId id="340" r:id="rId44"/>
    <p:sldId id="312" r:id="rId45"/>
    <p:sldId id="313" r:id="rId46"/>
    <p:sldId id="341" r:id="rId47"/>
    <p:sldId id="314" r:id="rId48"/>
    <p:sldId id="328" r:id="rId49"/>
    <p:sldId id="329" r:id="rId50"/>
    <p:sldId id="325" r:id="rId51"/>
    <p:sldId id="326" r:id="rId52"/>
    <p:sldId id="327" r:id="rId53"/>
    <p:sldId id="318" r:id="rId54"/>
    <p:sldId id="332" r:id="rId55"/>
    <p:sldId id="333" r:id="rId56"/>
    <p:sldId id="334" r:id="rId57"/>
  </p:sldIdLst>
  <p:sldSz cx="9144000" cy="6858000" type="screen4x3"/>
  <p:notesSz cx="6858000" cy="973455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52" d="100"/>
          <a:sy n="52" d="100"/>
        </p:scale>
        <p:origin x="-1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70AA6-6036-4F12-B159-8697F50B44F8}" type="datetimeFigureOut">
              <a:rPr lang="es-ES" smtClean="0"/>
              <a:pPr/>
              <a:t>27/11/2011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0250"/>
            <a:ext cx="4867275" cy="3651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1" y="4623912"/>
            <a:ext cx="5486400" cy="4380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246133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4" y="9246133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1512A-E074-4C65-8689-D0A06D14A8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9222-97A8-4972-B7E7-596FE204344F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53C0-0993-468F-B9F0-E0632BDE0FC0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DB312-E948-493F-A9C6-BDA352AE44E1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BFEF-7586-4606-B3AC-2D62DFAAC617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79CE-653A-4405-BA21-7535BCE720C4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29D2-1429-4916-B749-1B3C24AF1230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B6729-F46C-44C2-ACAE-19A6A00852BE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B943F-3C23-4374-A2E4-637396487C11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20252-1C4E-4DED-98AF-DB3EB57340D1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887C3-D430-4763-A6C5-593F7311FE1D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B0F01-9238-427F-B612-F3FFDEF84AF3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A24429B-9B83-430B-A679-AE63AD9DDEF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F0DB5B-BEBB-43E8-B516-6A555793D30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24429B-9B83-430B-A679-AE63AD9DDEFB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c.gov/marc/marcspa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pertexto.info/documentos/norm_document.htm" TargetMode="External"/><Relationship Id="rId2" Type="http://schemas.openxmlformats.org/officeDocument/2006/relationships/hyperlink" Target="http://www.biblogtecarios.es/amandamarin/seguro-que-tenemos-que-catalogar-segur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busc.usc.es/intranet/repository/library/Manual%20PDF.pdf" TargetMode="External"/><Relationship Id="rId2" Type="http://schemas.openxmlformats.org/officeDocument/2006/relationships/hyperlink" Target="http://busc.usc.es/A_Biblioteca/Documentos/Manual_de_catalogacio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071546"/>
            <a:ext cx="9144000" cy="264320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es-ES" dirty="0" smtClean="0"/>
              <a:t>Curso</a:t>
            </a:r>
            <a:br>
              <a:rPr lang="es-ES" dirty="0" smtClean="0"/>
            </a:br>
            <a:r>
              <a:rPr lang="es-ES" sz="5300" dirty="0" err="1" smtClean="0"/>
              <a:t>Introdución</a:t>
            </a:r>
            <a:r>
              <a:rPr lang="es-ES" sz="5300" dirty="0" smtClean="0"/>
              <a:t> </a:t>
            </a:r>
            <a:r>
              <a:rPr lang="es-ES" sz="5300" dirty="0" err="1" smtClean="0"/>
              <a:t>ao</a:t>
            </a:r>
            <a:r>
              <a:rPr lang="es-ES" sz="5300" dirty="0" smtClean="0"/>
              <a:t> formato MARC 21</a:t>
            </a: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700" dirty="0" smtClean="0"/>
              <a:t>Aula de </a:t>
            </a:r>
            <a:r>
              <a:rPr lang="es-ES" sz="2700" dirty="0" err="1" smtClean="0"/>
              <a:t>Informatica</a:t>
            </a:r>
            <a:r>
              <a:rPr lang="es-ES" sz="2700" dirty="0" smtClean="0"/>
              <a:t> nº 1</a:t>
            </a:r>
            <a:br>
              <a:rPr lang="es-ES" sz="2700" dirty="0" smtClean="0"/>
            </a:br>
            <a:r>
              <a:rPr lang="es-ES" sz="2700" dirty="0" smtClean="0"/>
              <a:t>(</a:t>
            </a:r>
            <a:r>
              <a:rPr lang="es-ES" sz="2700" dirty="0" err="1" smtClean="0"/>
              <a:t>Facultade</a:t>
            </a:r>
            <a:r>
              <a:rPr lang="es-ES" sz="2700" dirty="0" smtClean="0"/>
              <a:t> de </a:t>
            </a:r>
            <a:r>
              <a:rPr lang="es-ES" sz="2700" dirty="0" err="1" smtClean="0"/>
              <a:t>Dereito</a:t>
            </a:r>
            <a:r>
              <a:rPr lang="es-ES" sz="2700" dirty="0" smtClean="0"/>
              <a:t>)</a:t>
            </a:r>
            <a:br>
              <a:rPr lang="es-ES" sz="2700" dirty="0" smtClean="0"/>
            </a:br>
            <a:r>
              <a:rPr lang="es-ES" sz="2700" dirty="0" smtClean="0"/>
              <a:t>28 nov. – 1 </a:t>
            </a:r>
            <a:r>
              <a:rPr lang="es-ES" sz="2700" dirty="0" err="1" smtClean="0"/>
              <a:t>dec</a:t>
            </a:r>
            <a:r>
              <a:rPr lang="es-ES" sz="2700" dirty="0" smtClean="0"/>
              <a:t>. 2011</a:t>
            </a:r>
            <a:r>
              <a:rPr lang="es-ES" sz="2800" dirty="0" smtClean="0"/>
              <a:t/>
            </a:r>
            <a:br>
              <a:rPr lang="es-ES" sz="2800" dirty="0" smtClean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3929066"/>
            <a:ext cx="9144000" cy="2786082"/>
          </a:xfrm>
        </p:spPr>
        <p:txBody>
          <a:bodyPr>
            <a:normAutofit lnSpcReduction="10000"/>
          </a:bodyPr>
          <a:lstStyle/>
          <a:p>
            <a:r>
              <a:rPr lang="es-ES" dirty="0" err="1" smtClean="0"/>
              <a:t>Universidade</a:t>
            </a:r>
            <a:r>
              <a:rPr lang="es-ES" dirty="0" smtClean="0"/>
              <a:t> de Santiago de Compostela</a:t>
            </a:r>
          </a:p>
          <a:p>
            <a:r>
              <a:rPr lang="es-ES" dirty="0" smtClean="0"/>
              <a:t>Biblioteca Universitaria</a:t>
            </a:r>
          </a:p>
          <a:p>
            <a:endParaRPr lang="es-ES" dirty="0" smtClean="0"/>
          </a:p>
          <a:p>
            <a:r>
              <a:rPr lang="es-ES" dirty="0" smtClean="0">
                <a:solidFill>
                  <a:schemeClr val="bg2">
                    <a:lumMod val="50000"/>
                  </a:schemeClr>
                </a:solidFill>
              </a:rPr>
              <a:t>Francisco Javier Villar </a:t>
            </a:r>
            <a:r>
              <a:rPr lang="es-ES" dirty="0" err="1" smtClean="0">
                <a:solidFill>
                  <a:schemeClr val="bg2">
                    <a:lumMod val="50000"/>
                  </a:schemeClr>
                </a:solidFill>
              </a:rPr>
              <a:t>Teijeiro</a:t>
            </a:r>
            <a:endParaRPr lang="es-ES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s-ES" dirty="0" smtClean="0">
                <a:solidFill>
                  <a:schemeClr val="bg2">
                    <a:lumMod val="50000"/>
                  </a:schemeClr>
                </a:solidFill>
              </a:rPr>
              <a:t>Biblioteca – </a:t>
            </a:r>
            <a:r>
              <a:rPr lang="es-ES" dirty="0" err="1" smtClean="0">
                <a:solidFill>
                  <a:schemeClr val="bg2">
                    <a:lumMod val="50000"/>
                  </a:schemeClr>
                </a:solidFill>
              </a:rPr>
              <a:t>Facultade</a:t>
            </a:r>
            <a:r>
              <a:rPr lang="es-ES" dirty="0" smtClean="0">
                <a:solidFill>
                  <a:schemeClr val="bg2">
                    <a:lumMod val="50000"/>
                  </a:schemeClr>
                </a:solidFill>
              </a:rPr>
              <a:t> de </a:t>
            </a:r>
            <a:r>
              <a:rPr lang="es-ES" dirty="0" err="1" smtClean="0">
                <a:solidFill>
                  <a:schemeClr val="bg2">
                    <a:lumMod val="50000"/>
                  </a:schemeClr>
                </a:solidFill>
              </a:rPr>
              <a:t>Bioloxía</a:t>
            </a:r>
            <a:endParaRPr lang="es-ES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s-ES" dirty="0" smtClean="0">
                <a:solidFill>
                  <a:schemeClr val="bg2">
                    <a:lumMod val="50000"/>
                  </a:schemeClr>
                </a:solidFill>
              </a:rPr>
              <a:t> franciscojavier.villar@usc.es</a:t>
            </a:r>
            <a:endParaRPr lang="es-E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1 Imagen" descr="logo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143108" cy="1000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Verso da portada e </a:t>
            </a:r>
            <a:r>
              <a:rPr lang="es-ES" sz="2000" b="1" dirty="0" err="1" smtClean="0">
                <a:solidFill>
                  <a:srgbClr val="FF0000"/>
                </a:solidFill>
              </a:rPr>
              <a:t>prelimiares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10" name="9 Marcador de contenido" descr="Portada Mayr (4)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9775" y="1071563"/>
            <a:ext cx="7444449" cy="5253037"/>
          </a:xfrm>
        </p:spPr>
      </p:pic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Ficha principal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 l="21702" t="29205" r="22267" b="24611"/>
          <a:stretch>
            <a:fillRect/>
          </a:stretch>
        </p:blipFill>
        <p:spPr bwMode="auto">
          <a:xfrm>
            <a:off x="1156350" y="1502967"/>
            <a:ext cx="6831300" cy="439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Fichas secundarias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6" name="15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 l="33501" t="14921" r="34073" b="2618"/>
          <a:stretch>
            <a:fillRect/>
          </a:stretch>
        </p:blipFill>
        <p:spPr bwMode="auto">
          <a:xfrm>
            <a:off x="0" y="620688"/>
            <a:ext cx="28406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16 Imagen"/>
          <p:cNvPicPr/>
          <p:nvPr/>
        </p:nvPicPr>
        <p:blipFill>
          <a:blip r:embed="rId4" cstate="print"/>
          <a:srcRect l="32427" t="14921" r="33869" b="2880"/>
          <a:stretch>
            <a:fillRect/>
          </a:stretch>
        </p:blipFill>
        <p:spPr bwMode="auto">
          <a:xfrm>
            <a:off x="3131840" y="620688"/>
            <a:ext cx="2840400" cy="56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17 Imagen"/>
          <p:cNvPicPr/>
          <p:nvPr/>
        </p:nvPicPr>
        <p:blipFill>
          <a:blip r:embed="rId5" cstate="print"/>
          <a:srcRect l="32450" t="14921" r="34277" b="2618"/>
          <a:stretch>
            <a:fillRect/>
          </a:stretch>
        </p:blipFill>
        <p:spPr bwMode="auto">
          <a:xfrm>
            <a:off x="6084168" y="692696"/>
            <a:ext cx="2920784" cy="56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bibliográfico en Millennium BUSC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3319" y="1071563"/>
            <a:ext cx="6737362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bibliográfico en OPAC BUSC – Formato Normal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8852" y="1071563"/>
            <a:ext cx="6566296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bibliográfico OPAC BUSC – Formato MARC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15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8852" y="1071563"/>
            <a:ext cx="6566296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bibliográfico OPAC BUV – Formato Normal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16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8852" y="1071563"/>
            <a:ext cx="6566296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bibliográfico OPAC BUV – Formato MARC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17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8852" y="1071563"/>
            <a:ext cx="6566296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bibliográfico OPAC BUDC – Formato Normal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18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8852" y="1071563"/>
            <a:ext cx="6566296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bibliográfico OPAC BUDC – Formato MARC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19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8852" y="1071563"/>
            <a:ext cx="6566296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Programa do curso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es-ES" sz="2800" dirty="0" smtClean="0"/>
              <a:t>1. </a:t>
            </a:r>
            <a:r>
              <a:rPr lang="es-ES" sz="2800" dirty="0" err="1" smtClean="0"/>
              <a:t>Introdución</a:t>
            </a:r>
            <a:r>
              <a:rPr lang="es-ES" sz="2800" dirty="0" smtClean="0"/>
              <a:t> á </a:t>
            </a:r>
            <a:r>
              <a:rPr lang="es-ES" sz="2800" dirty="0" err="1" smtClean="0"/>
              <a:t>descrición</a:t>
            </a:r>
            <a:r>
              <a:rPr lang="es-ES" sz="2800" dirty="0" smtClean="0"/>
              <a:t> bibliográfica</a:t>
            </a:r>
          </a:p>
          <a:p>
            <a:pPr lvl="1"/>
            <a:r>
              <a:rPr lang="es-ES" dirty="0" smtClean="0"/>
              <a:t>Elementos </a:t>
            </a:r>
            <a:r>
              <a:rPr lang="es-ES" dirty="0" err="1" smtClean="0"/>
              <a:t>dun</a:t>
            </a:r>
            <a:r>
              <a:rPr lang="es-ES" dirty="0" smtClean="0"/>
              <a:t> </a:t>
            </a:r>
            <a:r>
              <a:rPr lang="es-ES" dirty="0" err="1" smtClean="0"/>
              <a:t>rexistro</a:t>
            </a:r>
            <a:r>
              <a:rPr lang="es-ES" dirty="0" smtClean="0"/>
              <a:t> bibliográfico</a:t>
            </a:r>
          </a:p>
          <a:p>
            <a:pPr lvl="1"/>
            <a:r>
              <a:rPr lang="es-ES" dirty="0" smtClean="0"/>
              <a:t>Normativa: </a:t>
            </a:r>
            <a:r>
              <a:rPr lang="es-ES" dirty="0" err="1" smtClean="0"/>
              <a:t>Regras</a:t>
            </a:r>
            <a:r>
              <a:rPr lang="es-ES" dirty="0" smtClean="0"/>
              <a:t> de catalogación, ISBD</a:t>
            </a:r>
          </a:p>
          <a:p>
            <a:pPr lvl="0">
              <a:buNone/>
            </a:pPr>
            <a:r>
              <a:rPr lang="es-ES" sz="2800" dirty="0" smtClean="0"/>
              <a:t>2. Formato Marc 21</a:t>
            </a:r>
          </a:p>
          <a:p>
            <a:pPr lvl="1"/>
            <a:r>
              <a:rPr lang="es-ES" dirty="0" err="1" smtClean="0"/>
              <a:t>Estrutura</a:t>
            </a:r>
            <a:r>
              <a:rPr lang="es-ES" dirty="0" smtClean="0"/>
              <a:t>:  </a:t>
            </a:r>
            <a:r>
              <a:rPr lang="es-ES" dirty="0" err="1" smtClean="0"/>
              <a:t>cabeceira</a:t>
            </a:r>
            <a:r>
              <a:rPr lang="es-ES" dirty="0" smtClean="0"/>
              <a:t>, campos de control, campos de </a:t>
            </a:r>
            <a:r>
              <a:rPr lang="es-ES" dirty="0" err="1" smtClean="0"/>
              <a:t>lonxitude</a:t>
            </a:r>
            <a:r>
              <a:rPr lang="es-ES" dirty="0" smtClean="0"/>
              <a:t> variable</a:t>
            </a:r>
          </a:p>
          <a:p>
            <a:pPr lvl="1"/>
            <a:r>
              <a:rPr lang="es-ES" dirty="0" smtClean="0"/>
              <a:t>Elementos:  etiquetas, indicadores, códigos de </a:t>
            </a:r>
            <a:r>
              <a:rPr lang="es-ES" dirty="0" err="1" smtClean="0"/>
              <a:t>subcampo</a:t>
            </a:r>
            <a:endParaRPr lang="es-ES" dirty="0" smtClean="0"/>
          </a:p>
          <a:p>
            <a:pPr lvl="1"/>
            <a:r>
              <a:rPr lang="es-ES" dirty="0" smtClean="0"/>
              <a:t>Etiquetas </a:t>
            </a:r>
            <a:r>
              <a:rPr lang="es-ES" dirty="0" err="1" smtClean="0"/>
              <a:t>máis</a:t>
            </a:r>
            <a:r>
              <a:rPr lang="es-ES" dirty="0" smtClean="0"/>
              <a:t> frecuentes</a:t>
            </a:r>
          </a:p>
          <a:p>
            <a:pPr lvl="0">
              <a:buNone/>
            </a:pPr>
            <a:r>
              <a:rPr lang="es-ES" sz="2800" dirty="0" smtClean="0"/>
              <a:t>3. Aplicación práctica en catálogos: o catálogo da BUSC</a:t>
            </a:r>
          </a:p>
          <a:p>
            <a:pPr lvl="1"/>
            <a:r>
              <a:rPr lang="es-ES" dirty="0" smtClean="0"/>
              <a:t>Códigos específicos de Millennium</a:t>
            </a:r>
          </a:p>
          <a:p>
            <a:pPr lvl="1"/>
            <a:r>
              <a:rPr lang="es-ES" dirty="0" smtClean="0"/>
              <a:t>Creación de </a:t>
            </a:r>
            <a:r>
              <a:rPr lang="es-ES" dirty="0" err="1" smtClean="0"/>
              <a:t>rexistros</a:t>
            </a:r>
            <a:r>
              <a:rPr lang="es-ES" dirty="0" smtClean="0"/>
              <a:t> en Millennium:  copia, captura, </a:t>
            </a:r>
            <a:r>
              <a:rPr lang="es-ES" dirty="0" err="1" smtClean="0"/>
              <a:t>emprego</a:t>
            </a:r>
            <a:r>
              <a:rPr lang="es-ES" dirty="0" smtClean="0"/>
              <a:t> de </a:t>
            </a:r>
            <a:r>
              <a:rPr lang="es-ES" dirty="0" err="1" smtClean="0"/>
              <a:t>patróns</a:t>
            </a:r>
            <a:endParaRPr lang="es-ES" dirty="0" smtClean="0"/>
          </a:p>
          <a:p>
            <a:pPr lvl="1"/>
            <a:r>
              <a:rPr lang="es-ES" dirty="0" smtClean="0"/>
              <a:t>Manual de </a:t>
            </a:r>
            <a:r>
              <a:rPr lang="es-ES" dirty="0" err="1" smtClean="0"/>
              <a:t>procedemento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2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Formato MARC Autoridades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20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3319" y="1071563"/>
            <a:ext cx="6737362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Formato MARC Fondos e </a:t>
            </a:r>
            <a:r>
              <a:rPr lang="es-ES" sz="2000" b="1" dirty="0" err="1" smtClean="0">
                <a:solidFill>
                  <a:srgbClr val="FF0000"/>
                </a:solidFill>
              </a:rPr>
              <a:t>localizacións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21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3319" y="1071563"/>
            <a:ext cx="6737362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Precaución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22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571612"/>
            <a:ext cx="6357981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Opcións</a:t>
            </a:r>
            <a:r>
              <a:rPr lang="es-ES" sz="2000" b="1" dirty="0" smtClean="0">
                <a:solidFill>
                  <a:srgbClr val="FF0000"/>
                </a:solidFill>
              </a:rPr>
              <a:t> do índice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23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 l="11213" t="39970" r="75935" b="43563"/>
          <a:stretch>
            <a:fillRect/>
          </a:stretch>
        </p:blipFill>
        <p:spPr bwMode="auto">
          <a:xfrm>
            <a:off x="3707904" y="980728"/>
            <a:ext cx="1566916" cy="156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14 Imagen"/>
          <p:cNvPicPr/>
          <p:nvPr/>
        </p:nvPicPr>
        <p:blipFill>
          <a:blip r:embed="rId4" cstate="print"/>
          <a:srcRect l="11198" t="39831" r="75876" b="43698"/>
          <a:stretch>
            <a:fillRect/>
          </a:stretch>
        </p:blipFill>
        <p:spPr bwMode="auto">
          <a:xfrm>
            <a:off x="3707904" y="2492896"/>
            <a:ext cx="1566000" cy="15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15 Imagen"/>
          <p:cNvPicPr/>
          <p:nvPr/>
        </p:nvPicPr>
        <p:blipFill>
          <a:blip r:embed="rId5" cstate="print"/>
          <a:srcRect l="11230" t="43413" r="76053" b="43563"/>
          <a:stretch>
            <a:fillRect/>
          </a:stretch>
        </p:blipFill>
        <p:spPr bwMode="auto">
          <a:xfrm>
            <a:off x="3707904" y="4077072"/>
            <a:ext cx="1566000" cy="156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Patrón </a:t>
            </a:r>
            <a:r>
              <a:rPr lang="es-ES" sz="2000" b="1" dirty="0" err="1" smtClean="0">
                <a:solidFill>
                  <a:srgbClr val="FF0000"/>
                </a:solidFill>
              </a:rPr>
              <a:t>novo</a:t>
            </a:r>
            <a:r>
              <a:rPr lang="es-ES" sz="2000" b="1" dirty="0" smtClean="0">
                <a:solidFill>
                  <a:srgbClr val="FF0000"/>
                </a:solidFill>
              </a:rPr>
              <a:t> </a:t>
            </a:r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bibliográfico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24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196" y="1071563"/>
            <a:ext cx="5715608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Traballando</a:t>
            </a:r>
            <a:r>
              <a:rPr lang="es-ES" sz="2000" b="1" dirty="0" smtClean="0">
                <a:solidFill>
                  <a:srgbClr val="FF0000"/>
                </a:solidFill>
              </a:rPr>
              <a:t> con Millennium Catalogación (1)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s-ES" sz="2400" dirty="0" smtClean="0"/>
              <a:t>ACCESO A MILLENNIUM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smtClean="0"/>
              <a:t>PROBLEMA DAS LICENCIAS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smtClean="0"/>
              <a:t>PROBLEMA DE TRABALLAR AO MESMO TEMPO CO MESMO REXISTRO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smtClean="0"/>
              <a:t>“NON GARDAR CAMBIOS”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smtClean="0"/>
              <a:t>SÓ UN MODO DE TRABALLO: “CATÁLOGO”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smtClean="0"/>
              <a:t>TRABALLAR CON: MENÚS / BOTONES / TECLADO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smtClean="0"/>
              <a:t>ÍNDICE: CÓMO BUSCAR E PARA QUÉ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smtClean="0"/>
              <a:t>ÍNDICE: BUSCAR EN LOCAL / REMOTO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smtClean="0"/>
              <a:t>MENU VER: “VER PROPIEDADES DE REGISTRO”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smtClean="0"/>
              <a:t>MENU ADMIN: CONFIGURACION: RECORD TEMPLATES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25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Traballando</a:t>
            </a:r>
            <a:r>
              <a:rPr lang="es-ES" sz="2000" b="1" dirty="0" smtClean="0">
                <a:solidFill>
                  <a:srgbClr val="FF0000"/>
                </a:solidFill>
              </a:rPr>
              <a:t> con Millennium Catalogación (2)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 startAt="11"/>
            </a:pPr>
            <a:r>
              <a:rPr lang="es-ES" dirty="0" smtClean="0"/>
              <a:t>MENU FICHERO: ULTIMA CONSULTA / ULTIMO FICHERO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es-ES" dirty="0" smtClean="0"/>
              <a:t>MENU HERRAMIENTAS: MAPEO DE CARACTERES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es-ES" dirty="0" smtClean="0"/>
              <a:t>MENU ADMIN: LIBERAR REGISTROS EN USO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es-ES" dirty="0" smtClean="0"/>
              <a:t>ALTERNANCIA ENTRE “VER” / “MODIFICAR” // “SUMARIO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es-ES" dirty="0" smtClean="0"/>
              <a:t>OCULTAR REXISTROS BIBLIOGRÁFICOS NO OPAC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es-ES" dirty="0" smtClean="0"/>
              <a:t>BOTÓN “LIMITAR”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es-ES" dirty="0" smtClean="0"/>
              <a:t>PESTANA SUMARIO VER … “EJEMPLAR / PEDIDO / FONDOS / TODO”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es-ES" dirty="0" smtClean="0"/>
              <a:t>DIFERENCIA REXISTRO BIBLIOGRAFICO LIBRO (EJEMPLAR) / REVISTA (FONDO)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es-ES" dirty="0" smtClean="0"/>
              <a:t>EXPANDIR CAMPO: CONTROL-R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es-ES" dirty="0" smtClean="0"/>
              <a:t>SOBREESCRIBIR / INSERTAR CARACTERES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26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Traballando</a:t>
            </a:r>
            <a:r>
              <a:rPr lang="es-ES" sz="2000" b="1" dirty="0" smtClean="0">
                <a:solidFill>
                  <a:srgbClr val="FF0000"/>
                </a:solidFill>
              </a:rPr>
              <a:t> con Millennium Catalogación (3)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 startAt="21"/>
            </a:pPr>
            <a:r>
              <a:rPr lang="es-ES" dirty="0" smtClean="0"/>
              <a:t>MENU MODIFICAR: FRASES DE SUSTITUCIÓN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es-ES" dirty="0" smtClean="0"/>
              <a:t>EDITAR CAMPO / INSERTAR CAMPO / BORRAR CAMPO (CONTROL –E/I/D)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es-ES" dirty="0" smtClean="0"/>
              <a:t>CABECEIRA MILLENNIUM: NO MARC = LIMITACIONES NO OPAC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es-ES" dirty="0" smtClean="0"/>
              <a:t>MENU VER: VER COMO OPAC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es-ES" dirty="0" smtClean="0"/>
              <a:t>CONTROL H: VERIFICAR ENCABEZAMIENTOS EN REGISTRO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es-ES" dirty="0" smtClean="0"/>
              <a:t>CONTROL G: VERIFICAR ENCABEZAMIENTOS (IMPORTANTÍSIMO)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es-ES" dirty="0" smtClean="0"/>
              <a:t>MENU HERRAMIENTAS: INFO ETIQUETA MARC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es-ES" dirty="0" smtClean="0"/>
              <a:t>DATAS: CREACIÓN, MODIFICACIÓN, 008, CATALOGADO, PUBLICACION…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es-ES" dirty="0" smtClean="0"/>
              <a:t>INDICADORES OU CODIGOS DE SUBCAMPO EN VERMELLO OU AZUL</a:t>
            </a:r>
          </a:p>
          <a:p>
            <a:pPr marL="514350" lvl="0" indent="-514350">
              <a:buFont typeface="+mj-lt"/>
              <a:buAutoNum type="arabicPeriod" startAt="21"/>
            </a:pPr>
            <a:r>
              <a:rPr lang="es-ES" dirty="0" smtClean="0"/>
              <a:t>REXISTROS DE PEDIDO / COPIA DE REXISTROS / CAPTURA DE REXISTROS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27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O Formato MARC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¿Qué é un formato? </a:t>
            </a:r>
            <a:r>
              <a:rPr lang="es-ES" dirty="0" err="1" smtClean="0"/>
              <a:t>Estrutura</a:t>
            </a:r>
            <a:r>
              <a:rPr lang="es-ES" dirty="0" smtClean="0"/>
              <a:t>, orden, disposición da información bibliográfica</a:t>
            </a:r>
          </a:p>
          <a:p>
            <a:r>
              <a:rPr lang="es-ES" dirty="0" smtClean="0"/>
              <a:t>¿Qué é un </a:t>
            </a:r>
            <a:r>
              <a:rPr lang="es-ES" dirty="0" err="1" smtClean="0"/>
              <a:t>rexistro</a:t>
            </a:r>
            <a:r>
              <a:rPr lang="es-ES" dirty="0" smtClean="0"/>
              <a:t> MARC?</a:t>
            </a:r>
          </a:p>
          <a:p>
            <a:pPr>
              <a:buNone/>
            </a:pPr>
            <a:r>
              <a:rPr lang="es-ES" dirty="0" smtClean="0"/>
              <a:t>	É un </a:t>
            </a:r>
            <a:r>
              <a:rPr lang="es-ES" dirty="0" err="1" smtClean="0"/>
              <a:t>rexistro</a:t>
            </a:r>
            <a:r>
              <a:rPr lang="es-ES" dirty="0" smtClean="0"/>
              <a:t> </a:t>
            </a:r>
            <a:r>
              <a:rPr lang="es-ES" dirty="0" err="1" smtClean="0"/>
              <a:t>catalográfico</a:t>
            </a:r>
            <a:r>
              <a:rPr lang="es-ES" dirty="0" smtClean="0"/>
              <a:t> </a:t>
            </a:r>
            <a:r>
              <a:rPr lang="es-ES" dirty="0" err="1" smtClean="0"/>
              <a:t>lexible</a:t>
            </a:r>
            <a:r>
              <a:rPr lang="es-ES" dirty="0" smtClean="0"/>
              <a:t> por máquina (</a:t>
            </a:r>
            <a:r>
              <a:rPr lang="es-ES" dirty="0" err="1" smtClean="0">
                <a:solidFill>
                  <a:srgbClr val="FF0000"/>
                </a:solidFill>
              </a:rPr>
              <a:t>MA</a:t>
            </a:r>
            <a:r>
              <a:rPr lang="es-ES" dirty="0" err="1" smtClean="0"/>
              <a:t>chine</a:t>
            </a:r>
            <a:r>
              <a:rPr lang="es-ES" dirty="0" smtClean="0"/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</a:t>
            </a:r>
            <a:r>
              <a:rPr lang="es-ES" dirty="0" err="1" smtClean="0"/>
              <a:t>eadable</a:t>
            </a:r>
            <a:r>
              <a:rPr lang="es-ES" dirty="0" smtClean="0"/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</a:t>
            </a:r>
            <a:r>
              <a:rPr lang="es-ES" dirty="0" err="1" smtClean="0"/>
              <a:t>ataloging</a:t>
            </a:r>
            <a:r>
              <a:rPr lang="es-ES" dirty="0" smtClean="0"/>
              <a:t>)</a:t>
            </a:r>
          </a:p>
          <a:p>
            <a:r>
              <a:rPr lang="es-ES" dirty="0" smtClean="0"/>
              <a:t>¿Qué é un </a:t>
            </a:r>
            <a:r>
              <a:rPr lang="es-ES" dirty="0" err="1" smtClean="0"/>
              <a:t>rexistro</a:t>
            </a:r>
            <a:r>
              <a:rPr lang="es-ES" dirty="0" smtClean="0"/>
              <a:t> </a:t>
            </a:r>
            <a:r>
              <a:rPr lang="es-ES" dirty="0" err="1" smtClean="0"/>
              <a:t>catalográfico</a:t>
            </a:r>
            <a:r>
              <a:rPr lang="es-ES" dirty="0" smtClean="0"/>
              <a:t>?</a:t>
            </a:r>
          </a:p>
          <a:p>
            <a:pPr>
              <a:buNone/>
            </a:pPr>
            <a:r>
              <a:rPr lang="es-ES" dirty="0" smtClean="0"/>
              <a:t>	É un </a:t>
            </a:r>
            <a:r>
              <a:rPr lang="es-ES" dirty="0" err="1" smtClean="0"/>
              <a:t>rexistro</a:t>
            </a:r>
            <a:r>
              <a:rPr lang="es-ES" dirty="0" smtClean="0"/>
              <a:t> bibliográfico que presenta información tradicionalmente </a:t>
            </a:r>
            <a:r>
              <a:rPr lang="es-ES" dirty="0" err="1" smtClean="0"/>
              <a:t>nunha</a:t>
            </a:r>
            <a:r>
              <a:rPr lang="es-ES" dirty="0" smtClean="0"/>
              <a:t> ficha de catálogo e que </a:t>
            </a:r>
            <a:r>
              <a:rPr lang="es-ES" dirty="0" err="1" smtClean="0"/>
              <a:t>inclúe</a:t>
            </a:r>
            <a:r>
              <a:rPr lang="es-ES" dirty="0" smtClean="0"/>
              <a:t>:</a:t>
            </a:r>
          </a:p>
          <a:p>
            <a:pPr>
              <a:buNone/>
            </a:pPr>
            <a:r>
              <a:rPr lang="es-ES" dirty="0" smtClean="0"/>
              <a:t>		-</a:t>
            </a:r>
            <a:r>
              <a:rPr lang="es-ES" dirty="0" err="1" smtClean="0"/>
              <a:t>Descrición</a:t>
            </a:r>
            <a:r>
              <a:rPr lang="es-ES" dirty="0" smtClean="0"/>
              <a:t> do </a:t>
            </a:r>
            <a:r>
              <a:rPr lang="es-ES" dirty="0" err="1" smtClean="0"/>
              <a:t>item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		-Asiento principal e asientos secundarios</a:t>
            </a:r>
          </a:p>
          <a:p>
            <a:pPr>
              <a:buNone/>
            </a:pPr>
            <a:r>
              <a:rPr lang="es-ES" dirty="0" smtClean="0"/>
              <a:t>		-</a:t>
            </a:r>
            <a:r>
              <a:rPr lang="es-ES" dirty="0" err="1" smtClean="0"/>
              <a:t>Encabezamentos</a:t>
            </a:r>
            <a:r>
              <a:rPr lang="es-ES" dirty="0" smtClean="0"/>
              <a:t> de materia</a:t>
            </a:r>
          </a:p>
          <a:p>
            <a:pPr>
              <a:buNone/>
            </a:pPr>
            <a:r>
              <a:rPr lang="es-ES" dirty="0" smtClean="0"/>
              <a:t>		-Clasificación </a:t>
            </a:r>
            <a:r>
              <a:rPr lang="es-ES" dirty="0" err="1" smtClean="0"/>
              <a:t>ou</a:t>
            </a:r>
            <a:r>
              <a:rPr lang="es-ES" dirty="0" smtClean="0"/>
              <a:t> signatura topográfica		</a:t>
            </a:r>
          </a:p>
          <a:p>
            <a:pPr lvl="1">
              <a:buNone/>
            </a:pP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28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Clases de formatos MARC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3200" dirty="0" smtClean="0"/>
              <a:t>Clases de formatos MARC 21:</a:t>
            </a:r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Formato para </a:t>
            </a:r>
            <a:r>
              <a:rPr lang="es-ES" dirty="0" err="1" smtClean="0"/>
              <a:t>rexistros</a:t>
            </a:r>
            <a:r>
              <a:rPr lang="es-ES" dirty="0" smtClean="0"/>
              <a:t> bibliográficos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Formato para </a:t>
            </a:r>
            <a:r>
              <a:rPr lang="es-ES" dirty="0" err="1" smtClean="0"/>
              <a:t>rexistros</a:t>
            </a:r>
            <a:r>
              <a:rPr lang="es-ES" dirty="0" smtClean="0"/>
              <a:t> de </a:t>
            </a:r>
            <a:r>
              <a:rPr lang="es-ES" dirty="0" err="1" smtClean="0"/>
              <a:t>autoridade</a:t>
            </a: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Formato para </a:t>
            </a:r>
            <a:r>
              <a:rPr lang="es-ES" dirty="0" err="1" smtClean="0"/>
              <a:t>rexistros</a:t>
            </a:r>
            <a:r>
              <a:rPr lang="es-ES" dirty="0" smtClean="0"/>
              <a:t> de fondos e </a:t>
            </a:r>
            <a:r>
              <a:rPr lang="es-ES" dirty="0" err="1" smtClean="0"/>
              <a:t>localizacións</a:t>
            </a: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Formato para </a:t>
            </a:r>
            <a:r>
              <a:rPr lang="es-ES" dirty="0" err="1" smtClean="0"/>
              <a:t>rexistros</a:t>
            </a:r>
            <a:r>
              <a:rPr lang="es-ES" dirty="0" smtClean="0"/>
              <a:t> de clasificación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Formato para </a:t>
            </a:r>
            <a:r>
              <a:rPr lang="es-ES" dirty="0" err="1" smtClean="0"/>
              <a:t>rexistros</a:t>
            </a:r>
            <a:r>
              <a:rPr lang="es-ES" dirty="0" smtClean="0"/>
              <a:t> con información de interese para </a:t>
            </a:r>
            <a:r>
              <a:rPr lang="es-ES" dirty="0" err="1" smtClean="0"/>
              <a:t>unha</a:t>
            </a:r>
            <a:r>
              <a:rPr lang="es-ES" dirty="0" smtClean="0"/>
              <a:t> </a:t>
            </a:r>
            <a:r>
              <a:rPr lang="es-ES" dirty="0" err="1" smtClean="0"/>
              <a:t>comunidade</a:t>
            </a: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29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Nube de conceptos (etiquetas)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s-ES" sz="2800" dirty="0" smtClean="0"/>
              <a:t>ISBD</a:t>
            </a:r>
            <a:r>
              <a:rPr lang="es-ES" dirty="0" smtClean="0"/>
              <a:t> </a:t>
            </a:r>
            <a:r>
              <a:rPr lang="es-ES" sz="1000" dirty="0" err="1" smtClean="0"/>
              <a:t>Descrición</a:t>
            </a:r>
            <a:r>
              <a:rPr lang="es-ES" sz="1000" dirty="0" smtClean="0"/>
              <a:t> bibliográfica  </a:t>
            </a:r>
            <a:r>
              <a:rPr lang="es-ES" sz="3200" dirty="0" smtClean="0"/>
              <a:t>RC</a:t>
            </a:r>
            <a:r>
              <a:rPr lang="es-ES" dirty="0" smtClean="0"/>
              <a:t> </a:t>
            </a:r>
            <a:r>
              <a:rPr lang="es-ES" sz="1600" dirty="0" smtClean="0"/>
              <a:t>AACR2</a:t>
            </a:r>
            <a:r>
              <a:rPr lang="es-ES" dirty="0" smtClean="0"/>
              <a:t> </a:t>
            </a:r>
          </a:p>
          <a:p>
            <a:pPr algn="ctr">
              <a:buNone/>
            </a:pPr>
            <a:r>
              <a:rPr lang="es-ES" sz="2800" dirty="0" smtClean="0"/>
              <a:t>MARC 21 </a:t>
            </a:r>
            <a:r>
              <a:rPr lang="es-ES" sz="4400" dirty="0" smtClean="0"/>
              <a:t>856 </a:t>
            </a:r>
            <a:r>
              <a:rPr lang="es-ES" sz="1200" dirty="0" smtClean="0"/>
              <a:t>Millennium</a:t>
            </a:r>
            <a:r>
              <a:rPr lang="es-ES" dirty="0" smtClean="0"/>
              <a:t> </a:t>
            </a:r>
            <a:r>
              <a:rPr lang="es-ES" sz="1800" dirty="0" smtClean="0"/>
              <a:t>Catalogación</a:t>
            </a:r>
          </a:p>
          <a:p>
            <a:pPr algn="ctr">
              <a:buNone/>
            </a:pPr>
            <a:r>
              <a:rPr lang="es-ES" sz="1600" dirty="0" smtClean="0">
                <a:latin typeface="Arial" pitchFamily="34" charset="0"/>
                <a:cs typeface="Arial" pitchFamily="34" charset="0"/>
              </a:rPr>
              <a:t>Formato</a:t>
            </a:r>
            <a:r>
              <a:rPr lang="es-ES" dirty="0" smtClean="0"/>
              <a:t> </a:t>
            </a:r>
            <a:r>
              <a:rPr lang="es-ES" sz="2400" dirty="0" err="1" smtClean="0"/>
              <a:t>Rexistro</a:t>
            </a:r>
            <a:r>
              <a:rPr lang="es-ES" sz="2400" dirty="0" smtClean="0"/>
              <a:t> bibliográfico </a:t>
            </a:r>
            <a:r>
              <a:rPr lang="es-ES" sz="1400" dirty="0" err="1" smtClean="0"/>
              <a:t>Cabeceira</a:t>
            </a:r>
            <a:endParaRPr lang="es-ES" sz="1400" dirty="0" smtClean="0"/>
          </a:p>
          <a:p>
            <a:pPr algn="ctr">
              <a:buNone/>
            </a:pPr>
            <a:r>
              <a:rPr lang="es-ES" sz="1400" dirty="0" smtClean="0"/>
              <a:t>ISBN</a:t>
            </a:r>
            <a:r>
              <a:rPr lang="es-ES" dirty="0" smtClean="0"/>
              <a:t> </a:t>
            </a:r>
            <a:r>
              <a:rPr lang="es-ES" sz="2400" dirty="0" err="1" smtClean="0"/>
              <a:t>Ibermarc</a:t>
            </a:r>
            <a:r>
              <a:rPr lang="es-ES" dirty="0" smtClean="0"/>
              <a:t> </a:t>
            </a:r>
            <a:r>
              <a:rPr lang="es-ES" sz="3200" dirty="0" smtClean="0"/>
              <a:t>Portada</a:t>
            </a:r>
            <a:r>
              <a:rPr lang="es-ES" dirty="0" smtClean="0"/>
              <a:t> ISSN</a:t>
            </a:r>
          </a:p>
          <a:p>
            <a:pPr algn="ctr">
              <a:buNone/>
            </a:pPr>
            <a:r>
              <a:rPr lang="es-ES" dirty="0" smtClean="0"/>
              <a:t>Encabezamiento </a:t>
            </a:r>
            <a:r>
              <a:rPr lang="es-ES" sz="1400" dirty="0" smtClean="0"/>
              <a:t>NIPO</a:t>
            </a:r>
            <a:r>
              <a:rPr lang="es-ES" dirty="0" smtClean="0"/>
              <a:t> </a:t>
            </a:r>
            <a:r>
              <a:rPr lang="es-ES" sz="2400" dirty="0" smtClean="0"/>
              <a:t>Z39.50</a:t>
            </a:r>
            <a:r>
              <a:rPr lang="es-ES" dirty="0" smtClean="0"/>
              <a:t> </a:t>
            </a:r>
            <a:r>
              <a:rPr lang="es-ES" sz="2400" dirty="0" smtClean="0"/>
              <a:t>D.L.</a:t>
            </a:r>
          </a:p>
          <a:p>
            <a:pPr algn="ctr">
              <a:buNone/>
            </a:pPr>
            <a:r>
              <a:rPr lang="es-ES" dirty="0" err="1" smtClean="0"/>
              <a:t>Subcampo</a:t>
            </a:r>
            <a:r>
              <a:rPr lang="es-ES" dirty="0" smtClean="0"/>
              <a:t> </a:t>
            </a:r>
            <a:r>
              <a:rPr lang="es-ES" sz="4000" dirty="0" smtClean="0"/>
              <a:t>CDU</a:t>
            </a:r>
            <a:r>
              <a:rPr lang="es-ES" dirty="0" smtClean="0"/>
              <a:t> </a:t>
            </a:r>
            <a:r>
              <a:rPr lang="es-ES" sz="1000" dirty="0" smtClean="0"/>
              <a:t>SICI</a:t>
            </a:r>
            <a:r>
              <a:rPr lang="es-ES" dirty="0" smtClean="0"/>
              <a:t> </a:t>
            </a:r>
            <a:r>
              <a:rPr lang="es-ES" sz="3600" dirty="0" smtClean="0"/>
              <a:t>|b</a:t>
            </a:r>
            <a:r>
              <a:rPr lang="es-ES" dirty="0" smtClean="0"/>
              <a:t> 008</a:t>
            </a:r>
          </a:p>
          <a:p>
            <a:pPr>
              <a:buNone/>
            </a:pP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3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Responsable Formato MARC 21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30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Picture 2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24646" t="12706" r="25068" b="14934"/>
          <a:stretch>
            <a:fillRect/>
          </a:stretch>
        </p:blipFill>
        <p:spPr bwMode="auto">
          <a:xfrm>
            <a:off x="2230962" y="1071563"/>
            <a:ext cx="4682076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Historia do formato MARC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37774"/>
          </a:xfrm>
        </p:spPr>
        <p:txBody>
          <a:bodyPr>
            <a:normAutofit/>
          </a:bodyPr>
          <a:lstStyle/>
          <a:p>
            <a:r>
              <a:rPr lang="es-ES" dirty="0" err="1" smtClean="0"/>
              <a:t>Novembro</a:t>
            </a:r>
            <a:r>
              <a:rPr lang="es-ES" dirty="0" smtClean="0"/>
              <a:t> 1965: </a:t>
            </a:r>
            <a:r>
              <a:rPr lang="es-ES" dirty="0" err="1" smtClean="0"/>
              <a:t>Primeiro</a:t>
            </a:r>
            <a:r>
              <a:rPr lang="es-ES" dirty="0" smtClean="0"/>
              <a:t> borrador do Formato MARC, Library of </a:t>
            </a:r>
            <a:r>
              <a:rPr lang="es-ES" dirty="0" err="1" smtClean="0"/>
              <a:t>Congress</a:t>
            </a:r>
            <a:r>
              <a:rPr lang="es-ES" dirty="0" smtClean="0"/>
              <a:t>, para </a:t>
            </a:r>
            <a:r>
              <a:rPr lang="es-ES" dirty="0" err="1" smtClean="0"/>
              <a:t>axilizar</a:t>
            </a:r>
            <a:r>
              <a:rPr lang="es-ES" dirty="0" smtClean="0"/>
              <a:t> o “</a:t>
            </a:r>
            <a:r>
              <a:rPr lang="es-ES" dirty="0" err="1" smtClean="0"/>
              <a:t>Card</a:t>
            </a:r>
            <a:r>
              <a:rPr lang="es-ES" dirty="0" smtClean="0"/>
              <a:t> </a:t>
            </a:r>
            <a:r>
              <a:rPr lang="es-ES" dirty="0" err="1" smtClean="0"/>
              <a:t>Distribution</a:t>
            </a:r>
            <a:r>
              <a:rPr lang="es-ES" dirty="0" smtClean="0"/>
              <a:t> </a:t>
            </a:r>
            <a:r>
              <a:rPr lang="es-ES" dirty="0" err="1" smtClean="0"/>
              <a:t>Service</a:t>
            </a:r>
            <a:r>
              <a:rPr lang="es-ES" dirty="0" smtClean="0"/>
              <a:t>”, servicio de edición e distribución de fichas </a:t>
            </a:r>
            <a:r>
              <a:rPr lang="es-ES" dirty="0" err="1" smtClean="0"/>
              <a:t>catálográficas</a:t>
            </a:r>
            <a:r>
              <a:rPr lang="es-ES" dirty="0" smtClean="0"/>
              <a:t> por todo o territorio de EE.UU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err="1" smtClean="0"/>
              <a:t>Outubro</a:t>
            </a:r>
            <a:r>
              <a:rPr lang="es-ES" dirty="0" smtClean="0"/>
              <a:t> 2011: </a:t>
            </a:r>
          </a:p>
          <a:p>
            <a:pPr lvl="1"/>
            <a:r>
              <a:rPr lang="es-ES" dirty="0" smtClean="0"/>
              <a:t>Publicación </a:t>
            </a:r>
            <a:r>
              <a:rPr lang="es-ES" dirty="0" err="1" smtClean="0"/>
              <a:t>pola</a:t>
            </a:r>
            <a:r>
              <a:rPr lang="es-ES" dirty="0" smtClean="0"/>
              <a:t> BNE da </a:t>
            </a:r>
            <a:r>
              <a:rPr lang="es-ES" dirty="0" err="1" smtClean="0"/>
              <a:t>tradución</a:t>
            </a:r>
            <a:r>
              <a:rPr lang="es-ES" dirty="0" smtClean="0"/>
              <a:t> do Formato MARC 21 </a:t>
            </a:r>
            <a:r>
              <a:rPr lang="es-ES" dirty="0" err="1" smtClean="0"/>
              <a:t>ao</a:t>
            </a:r>
            <a:r>
              <a:rPr lang="es-ES" dirty="0" smtClean="0"/>
              <a:t> </a:t>
            </a:r>
            <a:r>
              <a:rPr lang="es-ES" dirty="0" err="1" smtClean="0"/>
              <a:t>castelán</a:t>
            </a:r>
            <a:endParaRPr lang="es-ES" dirty="0" smtClean="0"/>
          </a:p>
          <a:p>
            <a:pPr lvl="1"/>
            <a:r>
              <a:rPr lang="es-ES" dirty="0" smtClean="0"/>
              <a:t>Publicación do informe final do “Library </a:t>
            </a:r>
            <a:r>
              <a:rPr lang="es-ES" dirty="0" err="1" smtClean="0"/>
              <a:t>Linked</a:t>
            </a:r>
            <a:r>
              <a:rPr lang="es-ES" dirty="0" smtClean="0"/>
              <a:t> Data </a:t>
            </a:r>
            <a:r>
              <a:rPr lang="es-ES" dirty="0" err="1" smtClean="0"/>
              <a:t>Incoubat</a:t>
            </a:r>
            <a:r>
              <a:rPr lang="es-ES" dirty="0" smtClean="0"/>
              <a:t> </a:t>
            </a:r>
            <a:r>
              <a:rPr lang="es-ES" dirty="0" err="1" smtClean="0"/>
              <a:t>Group</a:t>
            </a:r>
            <a:r>
              <a:rPr lang="es-ES" dirty="0" smtClean="0"/>
              <a:t>. </a:t>
            </a:r>
          </a:p>
          <a:p>
            <a:pPr lvl="1"/>
            <a:r>
              <a:rPr lang="es-ES" dirty="0" smtClean="0"/>
              <a:t>LOD+RDA+FRBR+ISBD+MARC 21 = Fin do formato MARC (dicen)</a:t>
            </a:r>
          </a:p>
          <a:p>
            <a:pPr>
              <a:buNone/>
            </a:pPr>
            <a:endParaRPr lang="es-ES" dirty="0"/>
          </a:p>
          <a:p>
            <a:pPr algn="ctr">
              <a:buNone/>
            </a:pPr>
            <a:endParaRPr lang="es-ES" dirty="0" smtClean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31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2051720" y="2780928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--------</a:t>
            </a:r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</a:rPr>
              <a:t>46 anos </a:t>
            </a:r>
            <a:r>
              <a:rPr lang="es-ES" sz="2800" b="1" dirty="0" err="1" smtClean="0">
                <a:solidFill>
                  <a:schemeClr val="accent1">
                    <a:lumMod val="75000"/>
                  </a:schemeClr>
                </a:solidFill>
              </a:rPr>
              <a:t>despois</a:t>
            </a:r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-------</a:t>
            </a:r>
            <a:endParaRPr lang="es-E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Historia </a:t>
            </a:r>
            <a:r>
              <a:rPr lang="es-ES" sz="2000" b="1" dirty="0" err="1" smtClean="0">
                <a:solidFill>
                  <a:srgbClr val="FF0000"/>
                </a:solidFill>
              </a:rPr>
              <a:t>doS</a:t>
            </a:r>
            <a:r>
              <a:rPr lang="es-ES" sz="2000" b="1" dirty="0" smtClean="0">
                <a:solidFill>
                  <a:srgbClr val="FF0000"/>
                </a:solidFill>
              </a:rPr>
              <a:t> formatos MARC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r>
              <a:rPr lang="es-ES" dirty="0" smtClean="0"/>
              <a:t>Anos 60: LC-USMARC (distribución fichas) /BL-UKMARC (</a:t>
            </a:r>
            <a:r>
              <a:rPr lang="es-ES" dirty="0" err="1" smtClean="0"/>
              <a:t>Bibiliografía</a:t>
            </a:r>
            <a:r>
              <a:rPr lang="es-ES" dirty="0" smtClean="0"/>
              <a:t> nacional) = MARC II</a:t>
            </a:r>
          </a:p>
          <a:p>
            <a:r>
              <a:rPr lang="es-ES" dirty="0" smtClean="0"/>
              <a:t>Formato MARC é anterior a ISBD, RC, AACR</a:t>
            </a:r>
          </a:p>
          <a:p>
            <a:r>
              <a:rPr lang="es-ES" dirty="0" smtClean="0"/>
              <a:t>Época do </a:t>
            </a:r>
            <a:r>
              <a:rPr lang="es-ES" dirty="0" err="1" smtClean="0"/>
              <a:t>comezo</a:t>
            </a:r>
            <a:r>
              <a:rPr lang="es-ES" dirty="0" smtClean="0"/>
              <a:t> do Formato: catálogos en fichas, automatización inexistente, catalogación individual</a:t>
            </a:r>
          </a:p>
          <a:p>
            <a:r>
              <a:rPr lang="es-ES" dirty="0" smtClean="0"/>
              <a:t>Hitos: Norma  ANSI/ISO; UNIMARC; CATMARC; IBERMARC; LIBERTASMARC… 1999: LC e LAC </a:t>
            </a:r>
            <a:r>
              <a:rPr lang="es-ES" dirty="0" err="1" smtClean="0"/>
              <a:t>sen</a:t>
            </a:r>
            <a:r>
              <a:rPr lang="es-ES" dirty="0" smtClean="0"/>
              <a:t> BL… 2011 todo é MARC 21</a:t>
            </a:r>
          </a:p>
          <a:p>
            <a:r>
              <a:rPr lang="es-ES" dirty="0" smtClean="0"/>
              <a:t>Na BUSC: 2004 de SABINI (</a:t>
            </a:r>
            <a:r>
              <a:rPr lang="es-ES" dirty="0" err="1" smtClean="0"/>
              <a:t>Ibermarc</a:t>
            </a:r>
            <a:r>
              <a:rPr lang="es-ES" dirty="0" smtClean="0"/>
              <a:t>) a MILLENNIUM (Marc 21); 2011 MPC</a:t>
            </a: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32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O futuro do Formato MARC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/>
              <a:t>		Xavier </a:t>
            </a:r>
            <a:r>
              <a:rPr lang="es-ES" dirty="0" err="1" smtClean="0"/>
              <a:t>Agenjo</a:t>
            </a:r>
            <a:r>
              <a:rPr lang="es-ES" dirty="0" smtClean="0"/>
              <a:t> Bullón en la lista IWETEL  o 26 de </a:t>
            </a:r>
            <a:r>
              <a:rPr lang="es-ES" dirty="0" err="1" smtClean="0"/>
              <a:t>outubro</a:t>
            </a:r>
            <a:r>
              <a:rPr lang="es-ES" dirty="0" smtClean="0"/>
              <a:t> de 2011 (literal):</a:t>
            </a:r>
          </a:p>
          <a:p>
            <a:pPr>
              <a:buNone/>
            </a:pPr>
            <a:r>
              <a:rPr lang="es-ES" dirty="0" smtClean="0"/>
              <a:t>		“No puedo exagerar ni un milímetro la importancia de la publicación del informe final del Library </a:t>
            </a:r>
            <a:r>
              <a:rPr lang="es-ES" dirty="0" err="1" smtClean="0"/>
              <a:t>Linked</a:t>
            </a:r>
            <a:r>
              <a:rPr lang="es-ES" dirty="0" smtClean="0"/>
              <a:t> Data </a:t>
            </a:r>
            <a:r>
              <a:rPr lang="es-ES" dirty="0" err="1" smtClean="0"/>
              <a:t>Incubator</a:t>
            </a:r>
            <a:r>
              <a:rPr lang="es-ES" dirty="0" smtClean="0"/>
              <a:t> </a:t>
            </a:r>
            <a:r>
              <a:rPr lang="es-ES" dirty="0" err="1" smtClean="0"/>
              <a:t>Group</a:t>
            </a:r>
            <a:r>
              <a:rPr lang="es-ES" dirty="0" smtClean="0"/>
              <a:t>, así como de los casos de estudio y de los </a:t>
            </a:r>
            <a:r>
              <a:rPr lang="es-ES" dirty="0" err="1" smtClean="0"/>
              <a:t>Datasets</a:t>
            </a:r>
            <a:r>
              <a:rPr lang="es-ES" dirty="0" smtClean="0"/>
              <a:t>, </a:t>
            </a:r>
            <a:r>
              <a:rPr lang="es-ES" dirty="0" err="1" smtClean="0"/>
              <a:t>Value</a:t>
            </a:r>
            <a:r>
              <a:rPr lang="es-ES" dirty="0" smtClean="0"/>
              <a:t> </a:t>
            </a:r>
            <a:r>
              <a:rPr lang="es-ES" dirty="0" err="1" smtClean="0"/>
              <a:t>Vocabularies</a:t>
            </a:r>
            <a:r>
              <a:rPr lang="es-ES" dirty="0" smtClean="0"/>
              <a:t>, and </a:t>
            </a:r>
            <a:r>
              <a:rPr lang="es-ES" dirty="0" err="1" smtClean="0"/>
              <a:t>Metadata</a:t>
            </a:r>
            <a:r>
              <a:rPr lang="es-ES" dirty="0" smtClean="0"/>
              <a:t> </a:t>
            </a:r>
            <a:r>
              <a:rPr lang="es-ES" dirty="0" err="1" smtClean="0"/>
              <a:t>Element</a:t>
            </a:r>
            <a:r>
              <a:rPr lang="es-ES" dirty="0" smtClean="0"/>
              <a:t> Sets”</a:t>
            </a:r>
          </a:p>
          <a:p>
            <a:pPr>
              <a:buNone/>
            </a:pPr>
            <a:r>
              <a:rPr lang="es-ES" dirty="0" smtClean="0"/>
              <a:t>		“Todo ello debe tener la máxima repercusión en las tareas relacionadas con MARC 21 y con el intercambio de información y la vinculación de la misma. En realidad hoy se marca un antes y un después en nuestra profesión”</a:t>
            </a:r>
            <a:br>
              <a:rPr lang="es-ES" dirty="0" smtClean="0"/>
            </a:b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33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MARC </a:t>
            </a:r>
            <a:r>
              <a:rPr lang="es-ES" sz="2000" b="1" smtClean="0">
                <a:solidFill>
                  <a:srgbClr val="FF0000"/>
                </a:solidFill>
              </a:rPr>
              <a:t>1982 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34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 l="44797" t="29412" r="27690" b="48190"/>
          <a:stretch>
            <a:fillRect/>
          </a:stretch>
        </p:blipFill>
        <p:spPr bwMode="auto">
          <a:xfrm>
            <a:off x="323528" y="764704"/>
            <a:ext cx="792088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MARC 1982 – Formato de transmisión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35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 l="44797" t="66516" r="27690" b="13348"/>
          <a:stretch>
            <a:fillRect/>
          </a:stretch>
        </p:blipFill>
        <p:spPr bwMode="auto">
          <a:xfrm>
            <a:off x="467544" y="620688"/>
            <a:ext cx="741682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CuadroTexto"/>
          <p:cNvSpPr txBox="1"/>
          <p:nvPr/>
        </p:nvSpPr>
        <p:spPr>
          <a:xfrm>
            <a:off x="755576" y="5373216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FONTE DAS IMAXES: FRÍAS MONTOYA, José Antonio. La descripción bibliográfica y sus puntos de acceso en el catálogo de la biblioteca: evolución histórica y problemática actual. Tese doctoral, Universidad </a:t>
            </a:r>
            <a:r>
              <a:rPr lang="es-ES" sz="1400" dirty="0" err="1" smtClean="0"/>
              <a:t>Completense</a:t>
            </a:r>
            <a:r>
              <a:rPr lang="es-ES" sz="1400" dirty="0" smtClean="0"/>
              <a:t> de Madrid, 1995; p. 433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MARC  1982 – Captura Z39-50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36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3319" y="1071563"/>
            <a:ext cx="6737362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Estrutura</a:t>
            </a:r>
            <a:r>
              <a:rPr lang="es-ES" sz="2000" b="1" dirty="0" smtClean="0">
                <a:solidFill>
                  <a:srgbClr val="FF0000"/>
                </a:solidFill>
              </a:rPr>
              <a:t> Formato MARC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ES" dirty="0" smtClean="0"/>
              <a:t>		A </a:t>
            </a:r>
            <a:r>
              <a:rPr lang="es-ES" dirty="0" err="1" smtClean="0"/>
              <a:t>estrutura</a:t>
            </a:r>
            <a:r>
              <a:rPr lang="es-ES" dirty="0" smtClean="0"/>
              <a:t> do formato MARC consta de 3 partes: </a:t>
            </a:r>
            <a:r>
              <a:rPr lang="es-ES" dirty="0" err="1" smtClean="0"/>
              <a:t>cabeceira</a:t>
            </a:r>
            <a:r>
              <a:rPr lang="es-ES" dirty="0" smtClean="0"/>
              <a:t> do </a:t>
            </a:r>
            <a:r>
              <a:rPr lang="es-ES" dirty="0" err="1" smtClean="0"/>
              <a:t>rexistro</a:t>
            </a:r>
            <a:r>
              <a:rPr lang="es-ES" dirty="0" smtClean="0"/>
              <a:t>, directorio e campos de datos. </a:t>
            </a:r>
          </a:p>
          <a:p>
            <a:pPr>
              <a:buNone/>
            </a:pPr>
            <a:r>
              <a:rPr lang="es-ES" b="1" dirty="0" smtClean="0"/>
              <a:t> </a:t>
            </a:r>
            <a:r>
              <a:rPr lang="es-ES" b="1" u="sng" dirty="0" err="1" smtClean="0"/>
              <a:t>Cabeceira</a:t>
            </a:r>
            <a:r>
              <a:rPr lang="es-ES" b="1" u="sng" dirty="0" smtClean="0"/>
              <a:t> </a:t>
            </a:r>
          </a:p>
          <a:p>
            <a:pPr>
              <a:buNone/>
            </a:pPr>
            <a:r>
              <a:rPr lang="es-ES" dirty="0" smtClean="0"/>
              <a:t>		Contén 24 elementos codificados de </a:t>
            </a:r>
            <a:r>
              <a:rPr lang="es-ES" dirty="0" err="1" smtClean="0"/>
              <a:t>lonxitude</a:t>
            </a:r>
            <a:r>
              <a:rPr lang="es-ES" dirty="0" smtClean="0"/>
              <a:t> </a:t>
            </a:r>
            <a:r>
              <a:rPr lang="es-ES" dirty="0" err="1" smtClean="0"/>
              <a:t>fixa</a:t>
            </a:r>
            <a:r>
              <a:rPr lang="es-ES" dirty="0" smtClean="0"/>
              <a:t> que proporcionan ó sistema información de control sobre o </a:t>
            </a:r>
            <a:r>
              <a:rPr lang="es-ES" dirty="0" err="1" smtClean="0"/>
              <a:t>conxunto</a:t>
            </a:r>
            <a:r>
              <a:rPr lang="es-ES" dirty="0" smtClean="0"/>
              <a:t> do </a:t>
            </a:r>
            <a:r>
              <a:rPr lang="es-ES" dirty="0" err="1" smtClean="0"/>
              <a:t>rexistro</a:t>
            </a:r>
            <a:r>
              <a:rPr lang="es-ES" dirty="0" smtClean="0"/>
              <a:t>, tales como a </a:t>
            </a:r>
            <a:r>
              <a:rPr lang="es-ES" dirty="0" err="1" smtClean="0"/>
              <a:t>súa</a:t>
            </a:r>
            <a:r>
              <a:rPr lang="es-ES" dirty="0" smtClean="0"/>
              <a:t> </a:t>
            </a:r>
            <a:r>
              <a:rPr lang="es-ES" dirty="0" err="1" smtClean="0"/>
              <a:t>lonxitude</a:t>
            </a:r>
            <a:r>
              <a:rPr lang="es-ES" dirty="0" smtClean="0"/>
              <a:t> total, o </a:t>
            </a:r>
            <a:r>
              <a:rPr lang="es-ES" dirty="0" err="1" smtClean="0"/>
              <a:t>seu</a:t>
            </a:r>
            <a:r>
              <a:rPr lang="es-ES" dirty="0" smtClean="0"/>
              <a:t> nivel de </a:t>
            </a:r>
            <a:r>
              <a:rPr lang="es-ES" dirty="0" err="1" smtClean="0"/>
              <a:t>descrición</a:t>
            </a:r>
            <a:r>
              <a:rPr lang="es-ES" dirty="0" smtClean="0"/>
              <a:t>, etc. </a:t>
            </a:r>
          </a:p>
          <a:p>
            <a:pPr>
              <a:buNone/>
            </a:pPr>
            <a:r>
              <a:rPr lang="es-ES" dirty="0" smtClean="0"/>
              <a:t>		Sirve para </a:t>
            </a:r>
            <a:r>
              <a:rPr lang="es-ES" dirty="0" err="1" smtClean="0"/>
              <a:t>identificalo</a:t>
            </a:r>
            <a:r>
              <a:rPr lang="es-ES" dirty="0" smtClean="0"/>
              <a:t> </a:t>
            </a:r>
            <a:r>
              <a:rPr lang="es-ES" dirty="0" err="1" smtClean="0"/>
              <a:t>rexistro</a:t>
            </a:r>
            <a:r>
              <a:rPr lang="es-ES" dirty="0" smtClean="0"/>
              <a:t> e </a:t>
            </a:r>
            <a:r>
              <a:rPr lang="es-ES" dirty="0" err="1" smtClean="0"/>
              <a:t>distinguilo</a:t>
            </a:r>
            <a:r>
              <a:rPr lang="es-ES" dirty="0" smtClean="0"/>
              <a:t> </a:t>
            </a:r>
            <a:r>
              <a:rPr lang="es-ES" dirty="0" err="1" smtClean="0"/>
              <a:t>doutro</a:t>
            </a:r>
            <a:r>
              <a:rPr lang="es-ES" dirty="0" smtClean="0"/>
              <a:t> de </a:t>
            </a:r>
            <a:r>
              <a:rPr lang="es-ES" dirty="0" err="1" smtClean="0"/>
              <a:t>maneira</a:t>
            </a:r>
            <a:r>
              <a:rPr lang="es-ES" dirty="0" smtClean="0"/>
              <a:t> unívoca. </a:t>
            </a:r>
          </a:p>
          <a:p>
            <a:pPr>
              <a:buNone/>
            </a:pPr>
            <a:r>
              <a:rPr lang="es-ES" b="1" u="sng" dirty="0" smtClean="0"/>
              <a:t>Directorio </a:t>
            </a:r>
          </a:p>
          <a:p>
            <a:pPr>
              <a:buNone/>
            </a:pPr>
            <a:r>
              <a:rPr lang="es-ES" dirty="0" smtClean="0"/>
              <a:t>		É un índice </a:t>
            </a:r>
            <a:r>
              <a:rPr lang="es-ES" dirty="0" err="1" smtClean="0"/>
              <a:t>xerado</a:t>
            </a:r>
            <a:r>
              <a:rPr lang="es-ES" dirty="0" smtClean="0"/>
              <a:t> polo ordenador acerca da situación dos campos </a:t>
            </a:r>
            <a:r>
              <a:rPr lang="es-ES" dirty="0" err="1" smtClean="0"/>
              <a:t>incluídos</a:t>
            </a:r>
            <a:r>
              <a:rPr lang="es-ES" dirty="0" smtClean="0"/>
              <a:t> no </a:t>
            </a:r>
            <a:r>
              <a:rPr lang="es-ES" dirty="0" err="1" smtClean="0"/>
              <a:t>rexistro</a:t>
            </a:r>
            <a:r>
              <a:rPr lang="es-ES" dirty="0" smtClean="0"/>
              <a:t>. Non se visualiza. </a:t>
            </a:r>
          </a:p>
          <a:p>
            <a:pPr>
              <a:buNone/>
            </a:pPr>
            <a:r>
              <a:rPr lang="es-ES" b="1" u="sng" dirty="0" smtClean="0"/>
              <a:t>Campos de datos </a:t>
            </a:r>
          </a:p>
          <a:p>
            <a:pPr>
              <a:buNone/>
            </a:pPr>
            <a:r>
              <a:rPr lang="es-ES" dirty="0" smtClean="0"/>
              <a:t>		Cada </a:t>
            </a:r>
            <a:r>
              <a:rPr lang="es-ES" dirty="0" err="1" smtClean="0"/>
              <a:t>rexistro</a:t>
            </a:r>
            <a:r>
              <a:rPr lang="es-ES" dirty="0" smtClean="0"/>
              <a:t> está dividido </a:t>
            </a:r>
            <a:r>
              <a:rPr lang="es-ES" dirty="0" err="1" smtClean="0"/>
              <a:t>nunha</a:t>
            </a:r>
            <a:r>
              <a:rPr lang="es-ES" dirty="0" smtClean="0"/>
              <a:t> serie de campos de datos identificados por </a:t>
            </a:r>
            <a:r>
              <a:rPr lang="es-ES" dirty="0" err="1" smtClean="0"/>
              <a:t>unha</a:t>
            </a:r>
            <a:r>
              <a:rPr lang="es-ES" dirty="0" smtClean="0"/>
              <a:t> etiqueta. Poden ser de </a:t>
            </a:r>
            <a:r>
              <a:rPr lang="es-ES" dirty="0" err="1" smtClean="0"/>
              <a:t>lonxitude</a:t>
            </a:r>
            <a:r>
              <a:rPr lang="es-ES" dirty="0" smtClean="0"/>
              <a:t> </a:t>
            </a:r>
            <a:r>
              <a:rPr lang="es-ES" dirty="0" err="1" smtClean="0"/>
              <a:t>fixa</a:t>
            </a:r>
            <a:r>
              <a:rPr lang="es-ES" dirty="0" smtClean="0"/>
              <a:t> </a:t>
            </a:r>
            <a:r>
              <a:rPr lang="es-ES" dirty="0" err="1" smtClean="0"/>
              <a:t>ou</a:t>
            </a:r>
            <a:r>
              <a:rPr lang="es-ES" dirty="0" smtClean="0"/>
              <a:t> de </a:t>
            </a:r>
            <a:r>
              <a:rPr lang="es-ES" dirty="0" err="1" smtClean="0"/>
              <a:t>lonxitude</a:t>
            </a:r>
            <a:r>
              <a:rPr lang="es-ES" dirty="0" smtClean="0"/>
              <a:t> variable </a:t>
            </a:r>
          </a:p>
          <a:p>
            <a:pPr>
              <a:buNone/>
            </a:pPr>
            <a:r>
              <a:rPr lang="es-ES" dirty="0" smtClean="0"/>
              <a:t>		Un </a:t>
            </a:r>
            <a:r>
              <a:rPr lang="es-ES" dirty="0" err="1" smtClean="0"/>
              <a:t>rexistro</a:t>
            </a:r>
            <a:r>
              <a:rPr lang="es-ES" dirty="0" smtClean="0"/>
              <a:t> MARC pode </a:t>
            </a:r>
            <a:r>
              <a:rPr lang="es-ES" dirty="0" err="1" smtClean="0"/>
              <a:t>conter</a:t>
            </a:r>
            <a:r>
              <a:rPr lang="es-ES" dirty="0" smtClean="0"/>
              <a:t> </a:t>
            </a:r>
            <a:r>
              <a:rPr lang="es-ES" dirty="0" err="1" smtClean="0"/>
              <a:t>máis</a:t>
            </a:r>
            <a:r>
              <a:rPr lang="es-ES" dirty="0" smtClean="0"/>
              <a:t> </a:t>
            </a:r>
            <a:r>
              <a:rPr lang="es-ES" dirty="0" err="1" smtClean="0"/>
              <a:t>ou</a:t>
            </a:r>
            <a:r>
              <a:rPr lang="es-ES" dirty="0" smtClean="0"/>
              <a:t> menos campos, según </a:t>
            </a:r>
            <a:r>
              <a:rPr lang="es-ES" dirty="0" err="1" smtClean="0"/>
              <a:t>sexa</a:t>
            </a:r>
            <a:r>
              <a:rPr lang="es-ES" dirty="0" smtClean="0"/>
              <a:t> necesario que o </a:t>
            </a:r>
            <a:r>
              <a:rPr lang="es-ES" dirty="0" err="1" smtClean="0"/>
              <a:t>rexistro</a:t>
            </a:r>
            <a:r>
              <a:rPr lang="es-ES" dirty="0" smtClean="0"/>
              <a:t> bibliográfico </a:t>
            </a:r>
            <a:r>
              <a:rPr lang="es-ES" dirty="0" err="1" smtClean="0"/>
              <a:t>estéa</a:t>
            </a:r>
            <a:r>
              <a:rPr lang="es-ES" dirty="0" smtClean="0"/>
              <a:t> </a:t>
            </a:r>
            <a:r>
              <a:rPr lang="es-ES" dirty="0" err="1" smtClean="0"/>
              <a:t>máis</a:t>
            </a:r>
            <a:r>
              <a:rPr lang="es-ES" dirty="0" smtClean="0"/>
              <a:t> </a:t>
            </a:r>
            <a:r>
              <a:rPr lang="es-ES" dirty="0" err="1" smtClean="0"/>
              <a:t>ou</a:t>
            </a:r>
            <a:r>
              <a:rPr lang="es-ES" dirty="0" smtClean="0"/>
              <a:t> menos completo. 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37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Etiquetas, Indicadores, </a:t>
            </a:r>
            <a:r>
              <a:rPr lang="es-ES" sz="2000" b="1" dirty="0" err="1" smtClean="0">
                <a:solidFill>
                  <a:srgbClr val="FF0000"/>
                </a:solidFill>
              </a:rPr>
              <a:t>Subcampos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ETIQUETA</a:t>
            </a:r>
          </a:p>
          <a:p>
            <a:pPr>
              <a:buNone/>
            </a:pPr>
            <a:r>
              <a:rPr lang="es-ES" dirty="0" smtClean="0"/>
              <a:t>	</a:t>
            </a:r>
          </a:p>
          <a:p>
            <a:pPr>
              <a:buNone/>
            </a:pPr>
            <a:r>
              <a:rPr lang="es-ES" dirty="0" smtClean="0"/>
              <a:t>INDICADORES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SUBCAMPOS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CÓDIGOS DE SUBCAMPO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38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Imagen"/>
          <p:cNvPicPr/>
          <p:nvPr/>
        </p:nvPicPr>
        <p:blipFill>
          <a:blip r:embed="rId3" cstate="print"/>
          <a:srcRect l="1940" t="58379" r="74780" b="38971"/>
          <a:stretch>
            <a:fillRect/>
          </a:stretch>
        </p:blipFill>
        <p:spPr bwMode="auto">
          <a:xfrm>
            <a:off x="1115616" y="1556792"/>
            <a:ext cx="583264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14 Imagen"/>
          <p:cNvPicPr/>
          <p:nvPr/>
        </p:nvPicPr>
        <p:blipFill>
          <a:blip r:embed="rId3" cstate="print"/>
          <a:srcRect l="1940" t="58379" r="74780" b="38971"/>
          <a:stretch>
            <a:fillRect/>
          </a:stretch>
        </p:blipFill>
        <p:spPr bwMode="auto">
          <a:xfrm>
            <a:off x="1115616" y="2708920"/>
            <a:ext cx="58388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15 Imagen"/>
          <p:cNvPicPr/>
          <p:nvPr/>
        </p:nvPicPr>
        <p:blipFill>
          <a:blip r:embed="rId3" cstate="print"/>
          <a:srcRect l="1940" t="58379" r="74780" b="38971"/>
          <a:stretch>
            <a:fillRect/>
          </a:stretch>
        </p:blipFill>
        <p:spPr bwMode="auto">
          <a:xfrm>
            <a:off x="1115616" y="3933056"/>
            <a:ext cx="58388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16 Imagen"/>
          <p:cNvPicPr/>
          <p:nvPr/>
        </p:nvPicPr>
        <p:blipFill>
          <a:blip r:embed="rId3" cstate="print"/>
          <a:srcRect l="1940" t="58379" r="74780" b="38971"/>
          <a:stretch>
            <a:fillRect/>
          </a:stretch>
        </p:blipFill>
        <p:spPr bwMode="auto">
          <a:xfrm>
            <a:off x="1187624" y="5013176"/>
            <a:ext cx="58388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19 Elipse"/>
          <p:cNvSpPr/>
          <p:nvPr/>
        </p:nvSpPr>
        <p:spPr>
          <a:xfrm>
            <a:off x="1115616" y="1484784"/>
            <a:ext cx="864096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Elipse"/>
          <p:cNvSpPr/>
          <p:nvPr/>
        </p:nvSpPr>
        <p:spPr>
          <a:xfrm>
            <a:off x="1835696" y="2492896"/>
            <a:ext cx="792088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Elipse"/>
          <p:cNvSpPr/>
          <p:nvPr/>
        </p:nvSpPr>
        <p:spPr>
          <a:xfrm>
            <a:off x="2483768" y="3933056"/>
            <a:ext cx="122413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Elipse"/>
          <p:cNvSpPr/>
          <p:nvPr/>
        </p:nvSpPr>
        <p:spPr>
          <a:xfrm>
            <a:off x="3851920" y="3933056"/>
            <a:ext cx="1152128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Elipse"/>
          <p:cNvSpPr/>
          <p:nvPr/>
        </p:nvSpPr>
        <p:spPr>
          <a:xfrm>
            <a:off x="3707904" y="5085184"/>
            <a:ext cx="36004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Elipse"/>
          <p:cNvSpPr/>
          <p:nvPr/>
        </p:nvSpPr>
        <p:spPr>
          <a:xfrm>
            <a:off x="2483768" y="4941168"/>
            <a:ext cx="288032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Etiquetas de campo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fontScale="77500" lnSpcReduction="20000"/>
          </a:bodyPr>
          <a:lstStyle/>
          <a:p>
            <a:r>
              <a:rPr lang="es-ES" sz="2000" dirty="0" smtClean="0"/>
              <a:t>Número de 3 </a:t>
            </a:r>
            <a:r>
              <a:rPr lang="es-ES" sz="2000" dirty="0" err="1" smtClean="0"/>
              <a:t>dixitos</a:t>
            </a:r>
            <a:r>
              <a:rPr lang="es-ES" sz="2000" dirty="0" smtClean="0"/>
              <a:t> entre 000 e 999</a:t>
            </a:r>
          </a:p>
          <a:p>
            <a:r>
              <a:rPr lang="es-ES" sz="2000" dirty="0" err="1" smtClean="0"/>
              <a:t>Primeira</a:t>
            </a:r>
            <a:r>
              <a:rPr lang="es-ES" sz="2000" dirty="0" smtClean="0"/>
              <a:t> forma de identificar a área de información bibliográfica a que </a:t>
            </a:r>
            <a:r>
              <a:rPr lang="es-ES" sz="2000" dirty="0" err="1" smtClean="0"/>
              <a:t>pertence</a:t>
            </a:r>
            <a:endParaRPr lang="es-ES" sz="2000" dirty="0" smtClean="0"/>
          </a:p>
          <a:p>
            <a:r>
              <a:rPr lang="es-ES" sz="2000" dirty="0" err="1" smtClean="0"/>
              <a:t>Primeiro</a:t>
            </a:r>
            <a:r>
              <a:rPr lang="es-ES" sz="2000" dirty="0" smtClean="0"/>
              <a:t> </a:t>
            </a:r>
            <a:r>
              <a:rPr lang="es-ES" sz="2000" dirty="0" err="1" smtClean="0"/>
              <a:t>dixito</a:t>
            </a:r>
            <a:r>
              <a:rPr lang="es-ES" sz="2000" dirty="0" smtClean="0"/>
              <a:t> sirve para identificar un dos </a:t>
            </a:r>
            <a:r>
              <a:rPr lang="es-ES" sz="2000" dirty="0" err="1" smtClean="0"/>
              <a:t>principais</a:t>
            </a:r>
            <a:r>
              <a:rPr lang="es-ES" sz="2000" dirty="0" smtClean="0"/>
              <a:t> grupos de información bibliográfica:</a:t>
            </a:r>
          </a:p>
          <a:p>
            <a:pPr>
              <a:buNone/>
            </a:pPr>
            <a:r>
              <a:rPr lang="es-ES" sz="2000" dirty="0" smtClean="0"/>
              <a:t>		0XX 	Información de control e clasificación </a:t>
            </a:r>
          </a:p>
          <a:p>
            <a:pPr>
              <a:buNone/>
            </a:pPr>
            <a:r>
              <a:rPr lang="es-ES" sz="2000" dirty="0" smtClean="0"/>
              <a:t>		1XX 	</a:t>
            </a:r>
            <a:r>
              <a:rPr lang="es-ES" sz="2000" dirty="0" err="1" smtClean="0"/>
              <a:t>Encabezamento</a:t>
            </a:r>
            <a:r>
              <a:rPr lang="es-ES" sz="2000" dirty="0" smtClean="0"/>
              <a:t> de autor principal </a:t>
            </a:r>
          </a:p>
          <a:p>
            <a:pPr>
              <a:buNone/>
            </a:pPr>
            <a:r>
              <a:rPr lang="es-ES" sz="2000" dirty="0" smtClean="0"/>
              <a:t>		2XX 	Títulos, edición, publicación </a:t>
            </a:r>
          </a:p>
          <a:p>
            <a:pPr>
              <a:buNone/>
            </a:pPr>
            <a:r>
              <a:rPr lang="es-ES" sz="2000" dirty="0" smtClean="0"/>
              <a:t>		3XX 	</a:t>
            </a:r>
            <a:r>
              <a:rPr lang="es-ES" sz="2000" dirty="0" err="1" smtClean="0"/>
              <a:t>Descrición</a:t>
            </a:r>
            <a:r>
              <a:rPr lang="es-ES" sz="2000" dirty="0" smtClean="0"/>
              <a:t> física </a:t>
            </a:r>
          </a:p>
          <a:p>
            <a:pPr>
              <a:buNone/>
            </a:pPr>
            <a:r>
              <a:rPr lang="es-ES" sz="2000" dirty="0" smtClean="0"/>
              <a:t>		4XX 	Mención de serie</a:t>
            </a:r>
          </a:p>
          <a:p>
            <a:pPr>
              <a:buNone/>
            </a:pPr>
            <a:r>
              <a:rPr lang="es-ES" sz="2000" dirty="0" smtClean="0"/>
              <a:t>		5XX 	Notas </a:t>
            </a:r>
          </a:p>
          <a:p>
            <a:pPr>
              <a:buNone/>
            </a:pPr>
            <a:r>
              <a:rPr lang="es-ES" sz="2000" dirty="0" smtClean="0"/>
              <a:t>		6XX 	</a:t>
            </a:r>
            <a:r>
              <a:rPr lang="es-ES" sz="2000" dirty="0" err="1" smtClean="0"/>
              <a:t>Encabezamentos</a:t>
            </a:r>
            <a:r>
              <a:rPr lang="es-ES" sz="2000" dirty="0" smtClean="0"/>
              <a:t> de materia </a:t>
            </a:r>
          </a:p>
          <a:p>
            <a:pPr>
              <a:buNone/>
            </a:pPr>
            <a:r>
              <a:rPr lang="es-ES" sz="2000" dirty="0" smtClean="0"/>
              <a:t>		7XX 	</a:t>
            </a:r>
            <a:r>
              <a:rPr lang="es-ES" sz="2000" dirty="0" err="1" smtClean="0"/>
              <a:t>Encabezamentos</a:t>
            </a:r>
            <a:r>
              <a:rPr lang="es-ES" sz="2000" dirty="0" smtClean="0"/>
              <a:t> secundarios de autor e título </a:t>
            </a:r>
          </a:p>
          <a:p>
            <a:pPr>
              <a:buNone/>
            </a:pPr>
            <a:r>
              <a:rPr lang="es-ES" sz="2000" dirty="0" smtClean="0"/>
              <a:t>		8XX 	</a:t>
            </a:r>
            <a:r>
              <a:rPr lang="es-ES" sz="2000" dirty="0" err="1" smtClean="0"/>
              <a:t>Encabezamentos</a:t>
            </a:r>
            <a:r>
              <a:rPr lang="es-ES" sz="2000" dirty="0" smtClean="0"/>
              <a:t> secundarios de serie (formas normalizadas) </a:t>
            </a:r>
          </a:p>
          <a:p>
            <a:pPr>
              <a:buNone/>
            </a:pPr>
            <a:r>
              <a:rPr lang="es-ES" sz="2000" dirty="0" smtClean="0"/>
              <a:t>		9XX 	Información de uso local</a:t>
            </a:r>
          </a:p>
          <a:p>
            <a:r>
              <a:rPr lang="es-ES" sz="2000" dirty="0" err="1" smtClean="0"/>
              <a:t>Ás</a:t>
            </a:r>
            <a:r>
              <a:rPr lang="es-ES" sz="2000" dirty="0" smtClean="0"/>
              <a:t> veces os </a:t>
            </a:r>
            <a:r>
              <a:rPr lang="es-ES" sz="2000" dirty="0" err="1" smtClean="0"/>
              <a:t>dous</a:t>
            </a:r>
            <a:r>
              <a:rPr lang="es-ES" sz="2000" dirty="0" smtClean="0"/>
              <a:t> últimos </a:t>
            </a:r>
            <a:r>
              <a:rPr lang="es-ES" sz="2000" dirty="0" err="1" smtClean="0"/>
              <a:t>díxitos</a:t>
            </a:r>
            <a:r>
              <a:rPr lang="es-ES" sz="2000" dirty="0" smtClean="0"/>
              <a:t> </a:t>
            </a:r>
            <a:r>
              <a:rPr lang="es-ES" sz="2000" dirty="0" err="1" smtClean="0"/>
              <a:t>tamén</a:t>
            </a:r>
            <a:r>
              <a:rPr lang="es-ES" sz="2000" dirty="0" smtClean="0"/>
              <a:t> distinguen grupos:</a:t>
            </a:r>
          </a:p>
          <a:p>
            <a:pPr>
              <a:buNone/>
            </a:pPr>
            <a:r>
              <a:rPr lang="es-ES" sz="1500" dirty="0" smtClean="0"/>
              <a:t>		</a:t>
            </a:r>
            <a:r>
              <a:rPr lang="es-ES" sz="2000" dirty="0" smtClean="0"/>
              <a:t>X00 	Autor </a:t>
            </a:r>
            <a:r>
              <a:rPr lang="es-ES" sz="2000" dirty="0" err="1" smtClean="0"/>
              <a:t>persoal</a:t>
            </a: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		X10 	</a:t>
            </a:r>
            <a:r>
              <a:rPr lang="es-ES" sz="2000" dirty="0" err="1" smtClean="0"/>
              <a:t>Entidade</a:t>
            </a: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		X11 	Congreso</a:t>
            </a:r>
          </a:p>
          <a:p>
            <a:pPr lvl="2">
              <a:buNone/>
            </a:pPr>
            <a:r>
              <a:rPr lang="es-ES" sz="1600" dirty="0" smtClean="0"/>
              <a:t>	</a:t>
            </a:r>
            <a:endParaRPr lang="es-ES" sz="1500" dirty="0" smtClean="0"/>
          </a:p>
          <a:p>
            <a:r>
              <a:rPr lang="es-ES" sz="2000" dirty="0" smtClean="0"/>
              <a:t>Poden ser Repetibles (</a:t>
            </a:r>
            <a:r>
              <a:rPr lang="es-ES" sz="2000" dirty="0" err="1" smtClean="0"/>
              <a:t>sinalado</a:t>
            </a:r>
            <a:r>
              <a:rPr lang="es-ES" sz="2000" dirty="0" smtClean="0"/>
              <a:t> </a:t>
            </a:r>
            <a:r>
              <a:rPr lang="es-ES" sz="2000" dirty="0" err="1" smtClean="0"/>
              <a:t>cuhna</a:t>
            </a:r>
            <a:r>
              <a:rPr lang="es-ES" sz="2000" dirty="0" smtClean="0"/>
              <a:t> (R) no formato (700) </a:t>
            </a:r>
            <a:r>
              <a:rPr lang="es-ES" sz="2000" dirty="0" err="1" smtClean="0"/>
              <a:t>ou</a:t>
            </a:r>
            <a:r>
              <a:rPr lang="es-ES" sz="2000" dirty="0" smtClean="0"/>
              <a:t> non (</a:t>
            </a:r>
            <a:r>
              <a:rPr lang="es-ES" sz="2000" dirty="0" err="1" smtClean="0"/>
              <a:t>sinalado</a:t>
            </a:r>
            <a:r>
              <a:rPr lang="es-ES" sz="2000" dirty="0" smtClean="0"/>
              <a:t> </a:t>
            </a:r>
            <a:r>
              <a:rPr lang="es-ES" sz="2000" dirty="0" err="1" smtClean="0"/>
              <a:t>cuhna</a:t>
            </a:r>
            <a:r>
              <a:rPr lang="es-ES" sz="2000" dirty="0" smtClean="0"/>
              <a:t> (NR) (245))</a:t>
            </a:r>
            <a:r>
              <a:rPr lang="es-ES" sz="2000" b="1" dirty="0" smtClean="0"/>
              <a:t> </a:t>
            </a: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39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Factores clave </a:t>
            </a:r>
            <a:r>
              <a:rPr lang="es-ES" sz="2000" b="1" dirty="0" err="1" smtClean="0">
                <a:solidFill>
                  <a:srgbClr val="FF0000"/>
                </a:solidFill>
              </a:rPr>
              <a:t>na</a:t>
            </a:r>
            <a:r>
              <a:rPr lang="es-ES" sz="2000" b="1" dirty="0" smtClean="0">
                <a:solidFill>
                  <a:srgbClr val="FF0000"/>
                </a:solidFill>
              </a:rPr>
              <a:t> catalogación (1)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r>
              <a:rPr lang="es-ES" dirty="0" smtClean="0"/>
              <a:t>1. Catalogar, ¿para qué?, ¿</a:t>
            </a:r>
            <a:r>
              <a:rPr lang="es-ES" dirty="0" err="1" smtClean="0"/>
              <a:t>quén</a:t>
            </a:r>
            <a:r>
              <a:rPr lang="es-ES" dirty="0" smtClean="0"/>
              <a:t>?...</a:t>
            </a:r>
          </a:p>
          <a:p>
            <a:pPr>
              <a:buNone/>
            </a:pPr>
            <a:r>
              <a:rPr lang="es-ES" dirty="0" smtClean="0"/>
              <a:t>		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Desprestixio</a:t>
            </a:r>
            <a:r>
              <a:rPr lang="es-ES" dirty="0" smtClean="0"/>
              <a:t>; catalogación cooperativa</a:t>
            </a:r>
          </a:p>
          <a:p>
            <a:r>
              <a:rPr lang="es-ES" dirty="0" smtClean="0"/>
              <a:t>2. ¿De dónde sacamos os datos?</a:t>
            </a:r>
          </a:p>
          <a:p>
            <a:pPr>
              <a:buNone/>
            </a:pPr>
            <a:r>
              <a:rPr lang="es-ES" dirty="0" smtClean="0"/>
              <a:t>		</a:t>
            </a:r>
            <a:r>
              <a:rPr lang="es-ES" dirty="0" err="1" smtClean="0"/>
              <a:t>Fontes</a:t>
            </a:r>
            <a:r>
              <a:rPr lang="es-ES" dirty="0" smtClean="0"/>
              <a:t> de información; tipos </a:t>
            </a:r>
            <a:r>
              <a:rPr lang="es-ES" dirty="0" err="1" smtClean="0"/>
              <a:t>documentais</a:t>
            </a:r>
            <a:endParaRPr lang="es-ES" dirty="0" smtClean="0"/>
          </a:p>
          <a:p>
            <a:r>
              <a:rPr lang="es-ES" dirty="0" smtClean="0"/>
              <a:t>3. ¿</a:t>
            </a:r>
            <a:r>
              <a:rPr lang="es-ES" dirty="0" err="1" smtClean="0"/>
              <a:t>Onde</a:t>
            </a:r>
            <a:r>
              <a:rPr lang="es-ES" dirty="0" smtClean="0"/>
              <a:t> os </a:t>
            </a:r>
            <a:r>
              <a:rPr lang="es-ES" dirty="0" err="1" smtClean="0"/>
              <a:t>poñemos</a:t>
            </a:r>
            <a:r>
              <a:rPr lang="es-ES" dirty="0" smtClean="0"/>
              <a:t> e cómo?</a:t>
            </a:r>
          </a:p>
          <a:p>
            <a:pPr lvl="1">
              <a:buNone/>
            </a:pPr>
            <a:r>
              <a:rPr lang="es-ES" dirty="0" smtClean="0"/>
              <a:t>		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hlinkClick r:id="rId3"/>
              </a:rPr>
              <a:t>Normas</a:t>
            </a:r>
            <a:r>
              <a:rPr lang="es-ES" dirty="0" smtClean="0"/>
              <a:t>: RC; ISBD; formato MARC; </a:t>
            </a:r>
          </a:p>
          <a:p>
            <a:pPr lvl="1">
              <a:buNone/>
            </a:pPr>
            <a:r>
              <a:rPr lang="es-ES" dirty="0" smtClean="0"/>
              <a:t>		orden; puntuación; abreviaturas;</a:t>
            </a:r>
          </a:p>
          <a:p>
            <a:r>
              <a:rPr lang="es-ES" dirty="0" smtClean="0"/>
              <a:t>4. ¿Con qué nivel de detalle o </a:t>
            </a:r>
            <a:r>
              <a:rPr lang="es-ES" dirty="0" err="1" smtClean="0"/>
              <a:t>facemos</a:t>
            </a:r>
            <a:r>
              <a:rPr lang="es-ES" dirty="0" smtClean="0"/>
              <a:t>?</a:t>
            </a:r>
          </a:p>
          <a:p>
            <a:pPr>
              <a:buNone/>
            </a:pPr>
            <a:r>
              <a:rPr lang="es-ES" dirty="0" smtClean="0"/>
              <a:t>		</a:t>
            </a:r>
            <a:r>
              <a:rPr lang="es-ES" dirty="0" err="1" smtClean="0"/>
              <a:t>Niveis</a:t>
            </a:r>
            <a:r>
              <a:rPr lang="es-ES" dirty="0" smtClean="0"/>
              <a:t> de detalle; catálogo Galicia;</a:t>
            </a:r>
          </a:p>
          <a:p>
            <a:pPr>
              <a:buNone/>
            </a:pPr>
            <a:r>
              <a:rPr lang="es-ES" dirty="0" smtClean="0"/>
              <a:t>		Catalogación analítica</a:t>
            </a: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Indicadores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pPr>
              <a:buNone/>
            </a:pPr>
            <a:endParaRPr lang="es-ES" sz="2400" dirty="0" smtClean="0"/>
          </a:p>
          <a:p>
            <a:r>
              <a:rPr lang="es-ES" sz="2400" dirty="0" smtClean="0"/>
              <a:t>Suministran información complementaria á proporcionada </a:t>
            </a:r>
            <a:r>
              <a:rPr lang="es-ES" sz="2400" dirty="0" err="1" smtClean="0"/>
              <a:t>pola</a:t>
            </a:r>
            <a:r>
              <a:rPr lang="es-ES" sz="2400" dirty="0" smtClean="0"/>
              <a:t> etiqueta de campo. </a:t>
            </a:r>
          </a:p>
          <a:p>
            <a:r>
              <a:rPr lang="es-ES" sz="2400" dirty="0" smtClean="0"/>
              <a:t>O </a:t>
            </a:r>
            <a:r>
              <a:rPr lang="es-ES" sz="2400" dirty="0" err="1" smtClean="0"/>
              <a:t>seu</a:t>
            </a:r>
            <a:r>
              <a:rPr lang="es-ES" sz="2400" dirty="0" smtClean="0"/>
              <a:t> significado varía </a:t>
            </a:r>
            <a:r>
              <a:rPr lang="es-ES" sz="2400" dirty="0" err="1" smtClean="0"/>
              <a:t>dun</a:t>
            </a:r>
            <a:r>
              <a:rPr lang="es-ES" sz="2400" dirty="0" smtClean="0"/>
              <a:t> campo a </a:t>
            </a:r>
            <a:r>
              <a:rPr lang="es-ES" sz="2400" dirty="0" err="1" smtClean="0"/>
              <a:t>outro</a:t>
            </a:r>
            <a:r>
              <a:rPr lang="es-ES" sz="2400" dirty="0" smtClean="0"/>
              <a:t>. </a:t>
            </a:r>
          </a:p>
          <a:p>
            <a:r>
              <a:rPr lang="es-ES" sz="2400" dirty="0" smtClean="0"/>
              <a:t>Algunos campos levan </a:t>
            </a:r>
            <a:r>
              <a:rPr lang="es-ES" sz="2400" dirty="0" err="1" smtClean="0"/>
              <a:t>só</a:t>
            </a:r>
            <a:r>
              <a:rPr lang="es-ES" sz="2400" dirty="0" smtClean="0"/>
              <a:t> o </a:t>
            </a:r>
            <a:r>
              <a:rPr lang="es-ES" sz="2400" dirty="0" err="1" smtClean="0"/>
              <a:t>primeiro</a:t>
            </a:r>
            <a:r>
              <a:rPr lang="es-ES" sz="2400" dirty="0" smtClean="0"/>
              <a:t> indicador, </a:t>
            </a:r>
            <a:r>
              <a:rPr lang="es-ES" sz="2400" dirty="0" err="1" smtClean="0"/>
              <a:t>outros</a:t>
            </a:r>
            <a:r>
              <a:rPr lang="es-ES" sz="2400" dirty="0" smtClean="0"/>
              <a:t> levan </a:t>
            </a:r>
            <a:r>
              <a:rPr lang="es-ES" sz="2400" dirty="0" err="1" smtClean="0"/>
              <a:t>dous</a:t>
            </a:r>
            <a:r>
              <a:rPr lang="es-ES" sz="2400" dirty="0" smtClean="0"/>
              <a:t> indicadores e </a:t>
            </a:r>
            <a:r>
              <a:rPr lang="es-ES" sz="2400" dirty="0" err="1" smtClean="0"/>
              <a:t>outros</a:t>
            </a:r>
            <a:r>
              <a:rPr lang="es-ES" sz="2400" dirty="0" smtClean="0"/>
              <a:t> non </a:t>
            </a:r>
            <a:r>
              <a:rPr lang="es-ES" sz="2400" dirty="0" err="1" smtClean="0"/>
              <a:t>teñen</a:t>
            </a:r>
            <a:r>
              <a:rPr lang="es-ES" sz="2400" dirty="0" smtClean="0"/>
              <a:t> indicadores definidos e a </a:t>
            </a:r>
            <a:r>
              <a:rPr lang="es-ES" sz="2400" dirty="0" err="1" smtClean="0"/>
              <a:t>súa</a:t>
            </a:r>
            <a:r>
              <a:rPr lang="es-ES" sz="2400" dirty="0" smtClean="0"/>
              <a:t> codificación é un </a:t>
            </a:r>
            <a:r>
              <a:rPr lang="es-ES" sz="2400" dirty="0" err="1" smtClean="0"/>
              <a:t>espazo</a:t>
            </a:r>
            <a:r>
              <a:rPr lang="es-ES" sz="2400" dirty="0" smtClean="0"/>
              <a:t> en </a:t>
            </a:r>
            <a:r>
              <a:rPr lang="es-ES" sz="2400" dirty="0" err="1" smtClean="0"/>
              <a:t>branco</a:t>
            </a:r>
            <a:r>
              <a:rPr lang="es-ES" sz="2400" dirty="0" smtClean="0"/>
              <a:t>. </a:t>
            </a:r>
          </a:p>
          <a:p>
            <a:r>
              <a:rPr lang="es-ES" sz="2400" dirty="0" err="1" smtClean="0"/>
              <a:t>Nalguhnas</a:t>
            </a:r>
            <a:r>
              <a:rPr lang="es-ES" sz="2400" dirty="0" smtClean="0"/>
              <a:t> </a:t>
            </a:r>
            <a:r>
              <a:rPr lang="es-ES" sz="2400" dirty="0" err="1" smtClean="0"/>
              <a:t>fontes</a:t>
            </a:r>
            <a:r>
              <a:rPr lang="es-ES" sz="2400" dirty="0" smtClean="0"/>
              <a:t> o símbolo de non ter indicador definido é #. Nos </a:t>
            </a:r>
            <a:r>
              <a:rPr lang="es-ES" sz="2400" dirty="0" err="1" smtClean="0"/>
              <a:t>temos</a:t>
            </a:r>
            <a:r>
              <a:rPr lang="es-ES" sz="2400" dirty="0" smtClean="0"/>
              <a:t> un </a:t>
            </a:r>
            <a:r>
              <a:rPr lang="es-ES" sz="2400" dirty="0" err="1" smtClean="0"/>
              <a:t>sinxelo</a:t>
            </a:r>
            <a:r>
              <a:rPr lang="es-ES" sz="2400" dirty="0" smtClean="0"/>
              <a:t> </a:t>
            </a:r>
            <a:r>
              <a:rPr lang="es-ES" sz="2400" dirty="0" err="1" smtClean="0"/>
              <a:t>espazo</a:t>
            </a:r>
            <a:r>
              <a:rPr lang="es-ES" sz="2400" dirty="0" smtClean="0"/>
              <a:t> en </a:t>
            </a:r>
            <a:r>
              <a:rPr lang="es-ES" sz="2400" dirty="0" err="1" smtClean="0"/>
              <a:t>branco</a:t>
            </a:r>
            <a:endParaRPr lang="es-ES" sz="2400" dirty="0" smtClean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40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Subcampos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lnSpcReduction="10000"/>
          </a:bodyPr>
          <a:lstStyle/>
          <a:p>
            <a:r>
              <a:rPr lang="es-ES" sz="2400" dirty="0" smtClean="0"/>
              <a:t>Os campos de datos están subdivididos en </a:t>
            </a:r>
            <a:r>
              <a:rPr lang="es-ES" sz="2400" dirty="0" err="1" smtClean="0"/>
              <a:t>subcampos</a:t>
            </a:r>
            <a:r>
              <a:rPr lang="es-ES" sz="2400" dirty="0" smtClean="0"/>
              <a:t>. </a:t>
            </a:r>
          </a:p>
          <a:p>
            <a:r>
              <a:rPr lang="es-ES" sz="2400" dirty="0" smtClean="0"/>
              <a:t>O </a:t>
            </a:r>
            <a:r>
              <a:rPr lang="es-ES" sz="2400" dirty="0" err="1" smtClean="0"/>
              <a:t>primeiro</a:t>
            </a:r>
            <a:r>
              <a:rPr lang="es-ES" sz="2400" dirty="0" smtClean="0"/>
              <a:t> carácter é </a:t>
            </a:r>
            <a:r>
              <a:rPr lang="es-ES" sz="2400" dirty="0" err="1" smtClean="0"/>
              <a:t>sempre</a:t>
            </a:r>
            <a:r>
              <a:rPr lang="es-ES" sz="2400" dirty="0" smtClean="0"/>
              <a:t> un delimitador (no </a:t>
            </a:r>
            <a:r>
              <a:rPr lang="es-ES" sz="2400" dirty="0" err="1" smtClean="0"/>
              <a:t>noso</a:t>
            </a:r>
            <a:r>
              <a:rPr lang="es-ES" sz="2400" dirty="0" smtClean="0"/>
              <a:t> caso, </a:t>
            </a:r>
            <a:r>
              <a:rPr lang="es-ES" sz="2400" dirty="0" err="1" smtClean="0"/>
              <a:t>unha</a:t>
            </a:r>
            <a:r>
              <a:rPr lang="es-ES" sz="2400" dirty="0" smtClean="0"/>
              <a:t> barra vertical ( | ); </a:t>
            </a:r>
            <a:r>
              <a:rPr lang="es-ES" sz="2400" dirty="0" err="1" smtClean="0"/>
              <a:t>noutros</a:t>
            </a:r>
            <a:r>
              <a:rPr lang="es-ES" sz="2400" dirty="0" smtClean="0"/>
              <a:t> </a:t>
            </a:r>
            <a:r>
              <a:rPr lang="es-ES" sz="2400" dirty="0" err="1" smtClean="0"/>
              <a:t>tamén</a:t>
            </a:r>
            <a:r>
              <a:rPr lang="es-ES" sz="2400" dirty="0" smtClean="0"/>
              <a:t> o dólar ($))</a:t>
            </a:r>
          </a:p>
          <a:p>
            <a:r>
              <a:rPr lang="es-ES" sz="2400" dirty="0" smtClean="0"/>
              <a:t>O segundo </a:t>
            </a:r>
            <a:r>
              <a:rPr lang="es-ES" sz="2400" dirty="0" err="1" smtClean="0"/>
              <a:t>caracter</a:t>
            </a:r>
            <a:r>
              <a:rPr lang="es-ES" sz="2400" dirty="0" smtClean="0"/>
              <a:t> é  </a:t>
            </a:r>
            <a:r>
              <a:rPr lang="es-ES" sz="2400" dirty="0" err="1" smtClean="0"/>
              <a:t>unha</a:t>
            </a:r>
            <a:r>
              <a:rPr lang="es-ES" sz="2400" dirty="0" smtClean="0"/>
              <a:t> letra minúscula </a:t>
            </a:r>
            <a:r>
              <a:rPr lang="es-ES" sz="2400" dirty="0" err="1" smtClean="0"/>
              <a:t>coñecida</a:t>
            </a:r>
            <a:r>
              <a:rPr lang="es-ES" sz="2400" dirty="0" smtClean="0"/>
              <a:t> como código de </a:t>
            </a:r>
            <a:r>
              <a:rPr lang="es-ES" sz="2400" dirty="0" err="1" smtClean="0"/>
              <a:t>subcampo</a:t>
            </a:r>
            <a:r>
              <a:rPr lang="es-ES" sz="2400" dirty="0" smtClean="0"/>
              <a:t>. </a:t>
            </a:r>
          </a:p>
          <a:p>
            <a:r>
              <a:rPr lang="es-ES" sz="2400" dirty="0" err="1" smtClean="0"/>
              <a:t>Ao</a:t>
            </a:r>
            <a:r>
              <a:rPr lang="es-ES" sz="2400" dirty="0" smtClean="0"/>
              <a:t> </a:t>
            </a:r>
            <a:r>
              <a:rPr lang="es-ES" sz="2400" dirty="0" err="1" smtClean="0"/>
              <a:t>comezo</a:t>
            </a:r>
            <a:r>
              <a:rPr lang="es-ES" sz="2400" dirty="0" smtClean="0"/>
              <a:t> do campo, </a:t>
            </a:r>
            <a:r>
              <a:rPr lang="es-ES" sz="2400" dirty="0" err="1" smtClean="0"/>
              <a:t>despois</a:t>
            </a:r>
            <a:r>
              <a:rPr lang="es-ES" sz="2400" dirty="0" smtClean="0"/>
              <a:t> dos indicadores o |a non se </a:t>
            </a:r>
            <a:r>
              <a:rPr lang="es-ES" sz="2400" dirty="0" err="1" smtClean="0"/>
              <a:t>poñe</a:t>
            </a:r>
            <a:r>
              <a:rPr lang="es-ES" sz="2400" dirty="0" smtClean="0"/>
              <a:t>. </a:t>
            </a:r>
            <a:r>
              <a:rPr lang="es-ES" sz="2400" dirty="0" err="1" smtClean="0"/>
              <a:t>Sobreéntendese</a:t>
            </a:r>
            <a:r>
              <a:rPr lang="es-ES" sz="2400" dirty="0" smtClean="0"/>
              <a:t> cando non </a:t>
            </a:r>
            <a:r>
              <a:rPr lang="es-ES" sz="2400" dirty="0" err="1" smtClean="0"/>
              <a:t>hai</a:t>
            </a:r>
            <a:r>
              <a:rPr lang="es-ES" sz="2400" dirty="0" smtClean="0"/>
              <a:t> |a que é ese </a:t>
            </a:r>
            <a:r>
              <a:rPr lang="es-ES" sz="2400" dirty="0" err="1" smtClean="0"/>
              <a:t>subcampo</a:t>
            </a:r>
            <a:endParaRPr lang="es-ES" sz="2400" dirty="0" smtClean="0"/>
          </a:p>
          <a:p>
            <a:r>
              <a:rPr lang="es-ES" sz="2400" dirty="0" smtClean="0"/>
              <a:t>En Millennium aparecen de </a:t>
            </a:r>
            <a:r>
              <a:rPr lang="es-ES" sz="2400" dirty="0" err="1" smtClean="0"/>
              <a:t>cor</a:t>
            </a:r>
            <a:r>
              <a:rPr lang="es-ES" sz="2400" dirty="0" smtClean="0"/>
              <a:t> azul</a:t>
            </a:r>
          </a:p>
          <a:p>
            <a:r>
              <a:rPr lang="es-ES" sz="2400" dirty="0" smtClean="0"/>
              <a:t>Na visualización do OPAC non aparecen e </a:t>
            </a:r>
            <a:r>
              <a:rPr lang="es-ES" sz="2400" dirty="0" err="1" smtClean="0"/>
              <a:t>xeran</a:t>
            </a:r>
            <a:r>
              <a:rPr lang="es-ES" sz="2400" dirty="0" smtClean="0"/>
              <a:t> un </a:t>
            </a:r>
            <a:r>
              <a:rPr lang="es-ES" sz="2400" dirty="0" err="1" smtClean="0"/>
              <a:t>espazo</a:t>
            </a:r>
            <a:r>
              <a:rPr lang="es-ES" sz="2400" dirty="0" smtClean="0"/>
              <a:t> en </a:t>
            </a:r>
            <a:r>
              <a:rPr lang="es-ES" sz="2400" dirty="0" err="1" smtClean="0"/>
              <a:t>branco</a:t>
            </a:r>
            <a:endParaRPr lang="es-ES" sz="2400" dirty="0" smtClean="0"/>
          </a:p>
          <a:p>
            <a:r>
              <a:rPr lang="es-ES" sz="2400" dirty="0" err="1" smtClean="0"/>
              <a:t>Hai</a:t>
            </a:r>
            <a:r>
              <a:rPr lang="es-ES" sz="2400" dirty="0" smtClean="0"/>
              <a:t> </a:t>
            </a:r>
            <a:r>
              <a:rPr lang="es-ES" sz="2400" dirty="0" err="1" smtClean="0"/>
              <a:t>rexistros</a:t>
            </a:r>
            <a:r>
              <a:rPr lang="es-ES" sz="2400" dirty="0" smtClean="0"/>
              <a:t> que </a:t>
            </a:r>
            <a:r>
              <a:rPr lang="es-ES" sz="2400" dirty="0" err="1" smtClean="0"/>
              <a:t>poñen</a:t>
            </a:r>
            <a:r>
              <a:rPr lang="es-ES" sz="2400" dirty="0" smtClean="0"/>
              <a:t> o código de </a:t>
            </a:r>
            <a:r>
              <a:rPr lang="es-ES" sz="2400" dirty="0" err="1" smtClean="0"/>
              <a:t>subcampo</a:t>
            </a:r>
            <a:r>
              <a:rPr lang="es-ES" sz="2400" dirty="0" smtClean="0"/>
              <a:t> antes da puntuación prescrita e </a:t>
            </a:r>
            <a:r>
              <a:rPr lang="es-ES" sz="2400" dirty="0" err="1" smtClean="0"/>
              <a:t>outro</a:t>
            </a:r>
            <a:r>
              <a:rPr lang="es-ES" sz="2400" dirty="0" smtClean="0"/>
              <a:t> incluso non </a:t>
            </a:r>
            <a:r>
              <a:rPr lang="es-ES" sz="2400" dirty="0" err="1" smtClean="0"/>
              <a:t>poñen</a:t>
            </a:r>
            <a:r>
              <a:rPr lang="es-ES" sz="2400" dirty="0" smtClean="0"/>
              <a:t> puntuación, </a:t>
            </a:r>
            <a:r>
              <a:rPr lang="es-ES" sz="2400" dirty="0" err="1" smtClean="0"/>
              <a:t>só</a:t>
            </a:r>
            <a:r>
              <a:rPr lang="es-ES" sz="2400" dirty="0" smtClean="0"/>
              <a:t> o </a:t>
            </a:r>
            <a:r>
              <a:rPr lang="es-ES" sz="2400" dirty="0" err="1" smtClean="0"/>
              <a:t>codigo</a:t>
            </a:r>
            <a:endParaRPr lang="es-ES" sz="2400" dirty="0" smtClean="0"/>
          </a:p>
          <a:p>
            <a:pPr>
              <a:buNone/>
            </a:pPr>
            <a:endParaRPr lang="es-ES" sz="4000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41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Etiqueta MARC 856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r>
              <a:rPr lang="es-ES" sz="2000" dirty="0" smtClean="0"/>
              <a:t>856: Localización e acceso electrónicos</a:t>
            </a:r>
          </a:p>
          <a:p>
            <a:r>
              <a:rPr lang="es-ES" sz="2000" dirty="0" smtClean="0"/>
              <a:t>Campo repetible (R) </a:t>
            </a:r>
          </a:p>
          <a:p>
            <a:r>
              <a:rPr lang="es-ES" sz="2000" dirty="0" smtClean="0"/>
              <a:t>Etiqueta </a:t>
            </a:r>
            <a:r>
              <a:rPr lang="es-ES" sz="2000" dirty="0" err="1" smtClean="0"/>
              <a:t>recente</a:t>
            </a:r>
            <a:r>
              <a:rPr lang="es-ES" sz="2000" dirty="0" smtClean="0"/>
              <a:t>, </a:t>
            </a:r>
            <a:r>
              <a:rPr lang="es-ES" sz="2000" dirty="0" err="1" smtClean="0"/>
              <a:t>moito</a:t>
            </a:r>
            <a:r>
              <a:rPr lang="es-ES" sz="2000" dirty="0" smtClean="0"/>
              <a:t> uso, importante</a:t>
            </a:r>
          </a:p>
          <a:p>
            <a:r>
              <a:rPr lang="es-ES" sz="2000" dirty="0" smtClean="0"/>
              <a:t>1º Indicador: método de acceso (|3 = ¿Chamada telefónica?!); normalmente |4 =HTTP</a:t>
            </a:r>
          </a:p>
          <a:p>
            <a:r>
              <a:rPr lang="es-ES" sz="2000" dirty="0" smtClean="0"/>
              <a:t>2º Indicador: relación entre 856 e </a:t>
            </a:r>
            <a:r>
              <a:rPr lang="es-ES" sz="2000" dirty="0" err="1" smtClean="0"/>
              <a:t>rexistro</a:t>
            </a:r>
            <a:endParaRPr lang="es-ES" sz="2000" dirty="0" smtClean="0"/>
          </a:p>
          <a:p>
            <a:pPr lvl="1">
              <a:buNone/>
            </a:pPr>
            <a:r>
              <a:rPr lang="es-ES" sz="2000" dirty="0" smtClean="0"/>
              <a:t>0 – Recurso (revista electrónica)</a:t>
            </a:r>
          </a:p>
          <a:p>
            <a:pPr lvl="1">
              <a:buNone/>
            </a:pPr>
            <a:r>
              <a:rPr lang="es-ES" sz="2000" dirty="0" smtClean="0"/>
              <a:t>1 – Versión do recurso (versión electrónica do papel)</a:t>
            </a:r>
          </a:p>
          <a:p>
            <a:pPr lvl="1">
              <a:buNone/>
            </a:pPr>
            <a:r>
              <a:rPr lang="es-ES" sz="2000" dirty="0" smtClean="0"/>
              <a:t>2 – Recurso relacionado (Analítica, Índices)</a:t>
            </a:r>
          </a:p>
          <a:p>
            <a:r>
              <a:rPr lang="es-ES" sz="2000" dirty="0" err="1" smtClean="0"/>
              <a:t>Subcampos</a:t>
            </a:r>
            <a:r>
              <a:rPr lang="es-ES" sz="2000" dirty="0" smtClean="0"/>
              <a:t>:</a:t>
            </a:r>
          </a:p>
          <a:p>
            <a:pPr>
              <a:buNone/>
            </a:pPr>
            <a:r>
              <a:rPr lang="es-ES" sz="2000" dirty="0" smtClean="0"/>
              <a:t>		|u = enderezo electrónico</a:t>
            </a:r>
          </a:p>
          <a:p>
            <a:pPr>
              <a:buNone/>
            </a:pPr>
            <a:r>
              <a:rPr lang="es-ES" sz="2000" dirty="0" smtClean="0"/>
              <a:t>		|z = Nota pública (o que ve a </a:t>
            </a:r>
            <a:r>
              <a:rPr lang="es-ES" sz="2000" dirty="0" err="1" smtClean="0"/>
              <a:t>xente</a:t>
            </a:r>
            <a:r>
              <a:rPr lang="es-ES" sz="2000" dirty="0" smtClean="0"/>
              <a:t>)</a:t>
            </a:r>
          </a:p>
          <a:p>
            <a:r>
              <a:rPr lang="es-ES" sz="2000" dirty="0" smtClean="0"/>
              <a:t>Uso </a:t>
            </a:r>
            <a:r>
              <a:rPr lang="es-ES" sz="2000" dirty="0" err="1" smtClean="0"/>
              <a:t>na</a:t>
            </a:r>
            <a:r>
              <a:rPr lang="es-ES" sz="2000" dirty="0" smtClean="0"/>
              <a:t> práctica BUSC: Analíticas, Recursos electrónicos, Teses en CD, SFX, </a:t>
            </a:r>
            <a:r>
              <a:rPr lang="es-ES" sz="2000" dirty="0" err="1" smtClean="0"/>
              <a:t>Indices</a:t>
            </a:r>
            <a:r>
              <a:rPr lang="es-ES" sz="2000" dirty="0" smtClean="0"/>
              <a:t> de </a:t>
            </a:r>
            <a:r>
              <a:rPr lang="es-ES" sz="2000" dirty="0" err="1" smtClean="0"/>
              <a:t>contidos</a:t>
            </a:r>
            <a:r>
              <a:rPr lang="es-ES" sz="2000" dirty="0" smtClean="0"/>
              <a:t>…</a:t>
            </a:r>
          </a:p>
          <a:p>
            <a:pPr>
              <a:buNone/>
            </a:pPr>
            <a:endParaRPr lang="es-ES" dirty="0" smtClean="0"/>
          </a:p>
          <a:p>
            <a:pPr lvl="1">
              <a:buNone/>
            </a:pPr>
            <a:endParaRPr lang="es-ES" dirty="0" smtClean="0"/>
          </a:p>
          <a:p>
            <a:pPr lvl="1">
              <a:buNone/>
            </a:pPr>
            <a:endParaRPr lang="es-ES" dirty="0" smtClean="0"/>
          </a:p>
          <a:p>
            <a:pPr lvl="1"/>
            <a:endParaRPr lang="es-ES" dirty="0" smtClean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2: Formato MARC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42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Estándares BUSC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3: Catálogo da BUSC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43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 l="25395" t="39593" r="26436" b="13122"/>
          <a:stretch>
            <a:fillRect/>
          </a:stretch>
        </p:blipFill>
        <p:spPr bwMode="auto">
          <a:xfrm>
            <a:off x="1635618" y="1450637"/>
            <a:ext cx="5872764" cy="449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Códigos específicos de Millennium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3: Catálogo da BUSC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44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 t="9728" b="78281"/>
          <a:stretch>
            <a:fillRect/>
          </a:stretch>
        </p:blipFill>
        <p:spPr bwMode="auto">
          <a:xfrm>
            <a:off x="323528" y="1052736"/>
            <a:ext cx="8229600" cy="76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14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636912"/>
            <a:ext cx="280831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636912"/>
            <a:ext cx="2382883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2636912"/>
            <a:ext cx="287009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15 CuadroTexto"/>
          <p:cNvSpPr txBox="1"/>
          <p:nvPr/>
        </p:nvSpPr>
        <p:spPr>
          <a:xfrm>
            <a:off x="1115616" y="2276872"/>
            <a:ext cx="1292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Tipo Mater</a:t>
            </a:r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067944" y="22048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Bib</a:t>
            </a:r>
            <a:r>
              <a:rPr lang="es-ES" dirty="0" smtClean="0"/>
              <a:t> </a:t>
            </a:r>
            <a:r>
              <a:rPr lang="es-ES" dirty="0" err="1" smtClean="0"/>
              <a:t>Lvl</a:t>
            </a:r>
            <a:endParaRPr lang="es-ES" dirty="0"/>
          </a:p>
        </p:txBody>
      </p:sp>
      <p:sp>
        <p:nvSpPr>
          <p:cNvPr id="19" name="18 CuadroTexto"/>
          <p:cNvSpPr txBox="1"/>
          <p:nvPr/>
        </p:nvSpPr>
        <p:spPr>
          <a:xfrm>
            <a:off x="7092280" y="2204864"/>
            <a:ext cx="1244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 </a:t>
            </a:r>
            <a:r>
              <a:rPr lang="es-ES" dirty="0" err="1" smtClean="0"/>
              <a:t>Codigo</a:t>
            </a:r>
            <a:r>
              <a:rPr lang="es-ES" dirty="0" smtClean="0"/>
              <a:t> 3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Visualización B </a:t>
            </a:r>
            <a:r>
              <a:rPr lang="es-ES" sz="2000" b="1" dirty="0" err="1" smtClean="0">
                <a:solidFill>
                  <a:srgbClr val="FF0000"/>
                </a:solidFill>
              </a:rPr>
              <a:t>Codigo</a:t>
            </a:r>
            <a:r>
              <a:rPr lang="es-ES" sz="2000" b="1" dirty="0" smtClean="0">
                <a:solidFill>
                  <a:srgbClr val="FF0000"/>
                </a:solidFill>
              </a:rPr>
              <a:t> 3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3: Catálogo da BUSC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45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 t="25792" r="43191" b="27602"/>
          <a:stretch>
            <a:fillRect/>
          </a:stretch>
        </p:blipFill>
        <p:spPr bwMode="auto">
          <a:xfrm>
            <a:off x="1108923" y="1482910"/>
            <a:ext cx="6926153" cy="443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Elipse"/>
          <p:cNvSpPr/>
          <p:nvPr/>
        </p:nvSpPr>
        <p:spPr>
          <a:xfrm>
            <a:off x="3563888" y="2492896"/>
            <a:ext cx="1728192" cy="1440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Tipos de </a:t>
            </a:r>
            <a:r>
              <a:rPr lang="es-ES" sz="2000" b="1" dirty="0" err="1" smtClean="0">
                <a:solidFill>
                  <a:srgbClr val="FF0000"/>
                </a:solidFill>
              </a:rPr>
              <a:t>rexistro</a:t>
            </a:r>
            <a:r>
              <a:rPr lang="es-ES" sz="2000" b="1" dirty="0" smtClean="0">
                <a:solidFill>
                  <a:srgbClr val="FF0000"/>
                </a:solidFill>
              </a:rPr>
              <a:t> e letras asociadas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Bibliográfico  </a:t>
            </a:r>
            <a:r>
              <a:rPr lang="es-ES" dirty="0" smtClean="0">
                <a:solidFill>
                  <a:srgbClr val="FF0000"/>
                </a:solidFill>
              </a:rPr>
              <a:t>b1196520(4)	(a)</a:t>
            </a:r>
            <a:r>
              <a:rPr lang="es-ES" dirty="0" smtClean="0"/>
              <a:t>		(</a:t>
            </a:r>
            <a:r>
              <a:rPr lang="es-ES" b="1" dirty="0" smtClean="0"/>
              <a:t>b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err="1" smtClean="0"/>
              <a:t>Exemplar</a:t>
            </a:r>
            <a:r>
              <a:rPr lang="es-ES" dirty="0" smtClean="0"/>
              <a:t> </a:t>
            </a:r>
            <a:r>
              <a:rPr lang="es-ES" dirty="0" err="1" smtClean="0"/>
              <a:t>ou</a:t>
            </a:r>
            <a:r>
              <a:rPr lang="es-ES" dirty="0" smtClean="0"/>
              <a:t> </a:t>
            </a:r>
            <a:r>
              <a:rPr lang="es-ES" dirty="0" err="1" smtClean="0"/>
              <a:t>item</a:t>
            </a:r>
            <a:r>
              <a:rPr lang="es-ES" dirty="0" smtClean="0"/>
              <a:t>  	</a:t>
            </a:r>
            <a:r>
              <a:rPr lang="es-ES" dirty="0" smtClean="0">
                <a:solidFill>
                  <a:srgbClr val="FF0000"/>
                </a:solidFill>
              </a:rPr>
              <a:t>i1126911(x)(a)</a:t>
            </a:r>
            <a:r>
              <a:rPr lang="es-ES" dirty="0" smtClean="0"/>
              <a:t>	(</a:t>
            </a:r>
            <a:r>
              <a:rPr lang="es-ES" b="1" dirty="0" smtClean="0"/>
              <a:t>i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smtClean="0"/>
              <a:t>Fondos de seriadas </a:t>
            </a:r>
            <a:r>
              <a:rPr lang="es-ES" dirty="0" err="1" smtClean="0"/>
              <a:t>ou</a:t>
            </a:r>
            <a:r>
              <a:rPr lang="es-ES" dirty="0" smtClean="0"/>
              <a:t> </a:t>
            </a:r>
            <a:r>
              <a:rPr lang="es-ES" dirty="0" err="1" smtClean="0"/>
              <a:t>checkin</a:t>
            </a:r>
            <a:r>
              <a:rPr lang="es-ES" dirty="0" smtClean="0"/>
              <a:t>  		(</a:t>
            </a:r>
            <a:r>
              <a:rPr lang="es-ES" b="1" dirty="0" smtClean="0"/>
              <a:t>c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smtClean="0"/>
              <a:t>Autoridades  				(</a:t>
            </a:r>
            <a:r>
              <a:rPr lang="es-ES" b="1" dirty="0" smtClean="0"/>
              <a:t>a)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Usuarios  					(</a:t>
            </a:r>
            <a:r>
              <a:rPr lang="es-ES" b="1" dirty="0" smtClean="0"/>
              <a:t>p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smtClean="0"/>
              <a:t>Pedidos  					(</a:t>
            </a:r>
            <a:r>
              <a:rPr lang="es-ES" b="1" dirty="0" smtClean="0"/>
              <a:t>o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smtClean="0"/>
              <a:t>Curso     					(</a:t>
            </a:r>
            <a:r>
              <a:rPr lang="es-ES" b="1" dirty="0" smtClean="0"/>
              <a:t>r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err="1" smtClean="0"/>
              <a:t>Provedor</a:t>
            </a:r>
            <a:r>
              <a:rPr lang="es-ES" dirty="0" smtClean="0"/>
              <a:t>					(</a:t>
            </a:r>
            <a:r>
              <a:rPr lang="es-ES" b="1" dirty="0" smtClean="0"/>
              <a:t>v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smtClean="0"/>
              <a:t>Factura					(</a:t>
            </a:r>
            <a:r>
              <a:rPr lang="es-ES" b="1" dirty="0" smtClean="0"/>
              <a:t>n</a:t>
            </a:r>
            <a:r>
              <a:rPr lang="es-ES" dirty="0" smtClean="0"/>
              <a:t>)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3: Catálogo da BUSC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46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Relación entre </a:t>
            </a:r>
            <a:r>
              <a:rPr lang="es-ES" sz="2000" b="1" dirty="0" err="1" smtClean="0">
                <a:solidFill>
                  <a:srgbClr val="FF0000"/>
                </a:solidFill>
              </a:rPr>
              <a:t>rexistros</a:t>
            </a:r>
            <a:r>
              <a:rPr lang="es-ES" sz="2000" b="1" dirty="0" smtClean="0">
                <a:solidFill>
                  <a:srgbClr val="FF0000"/>
                </a:solidFill>
              </a:rPr>
              <a:t> en Millennium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3: Catálogo da BUSC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47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 l="23986" t="23810" r="26102" b="4989"/>
          <a:stretch>
            <a:fillRect/>
          </a:stretch>
        </p:blipFill>
        <p:spPr bwMode="auto">
          <a:xfrm>
            <a:off x="2203430" y="1071563"/>
            <a:ext cx="4737140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Procedemento</a:t>
            </a:r>
            <a:r>
              <a:rPr lang="es-ES" sz="2000" b="1" dirty="0" smtClean="0">
                <a:solidFill>
                  <a:srgbClr val="FF0000"/>
                </a:solidFill>
              </a:rPr>
              <a:t> para a </a:t>
            </a:r>
            <a:r>
              <a:rPr lang="es-ES" sz="2000" b="1" dirty="0" err="1" smtClean="0">
                <a:solidFill>
                  <a:srgbClr val="FF0000"/>
                </a:solidFill>
              </a:rPr>
              <a:t>introducion</a:t>
            </a:r>
            <a:r>
              <a:rPr lang="es-ES" sz="2000" b="1" dirty="0" smtClean="0">
                <a:solidFill>
                  <a:srgbClr val="FF0000"/>
                </a:solidFill>
              </a:rPr>
              <a:t> de </a:t>
            </a:r>
            <a:r>
              <a:rPr lang="es-ES" sz="2000" b="1" dirty="0" err="1" smtClean="0">
                <a:solidFill>
                  <a:srgbClr val="FF0000"/>
                </a:solidFill>
              </a:rPr>
              <a:t>rexistros</a:t>
            </a:r>
            <a:r>
              <a:rPr lang="es-ES" sz="2000" b="1" dirty="0" smtClean="0">
                <a:solidFill>
                  <a:srgbClr val="FF0000"/>
                </a:solidFill>
              </a:rPr>
              <a:t> no catálogo (1)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pPr lvl="1"/>
            <a:r>
              <a:rPr lang="es-ES" dirty="0" smtClean="0"/>
              <a:t>Antes de catalogar un documento en </a:t>
            </a:r>
            <a:r>
              <a:rPr lang="es-ES" dirty="0" err="1" smtClean="0"/>
              <a:t>calquera</a:t>
            </a:r>
            <a:r>
              <a:rPr lang="es-ES" dirty="0" smtClean="0"/>
              <a:t> soporte, </a:t>
            </a:r>
            <a:r>
              <a:rPr lang="es-ES" dirty="0" err="1" smtClean="0"/>
              <a:t>hai</a:t>
            </a:r>
            <a:r>
              <a:rPr lang="es-ES" dirty="0" smtClean="0"/>
              <a:t> que </a:t>
            </a:r>
            <a:r>
              <a:rPr lang="es-ES" dirty="0" err="1" smtClean="0"/>
              <a:t>buscalo</a:t>
            </a:r>
            <a:r>
              <a:rPr lang="es-ES" dirty="0" smtClean="0"/>
              <a:t> no propio catálogo da BUSC. 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É importante asegurarse a través das buscas pertinentes (esencialmente ISSN, ISBN e/</a:t>
            </a:r>
            <a:r>
              <a:rPr lang="es-ES" dirty="0" err="1" smtClean="0"/>
              <a:t>ou</a:t>
            </a:r>
            <a:r>
              <a:rPr lang="es-ES" dirty="0" smtClean="0"/>
              <a:t> título) de que o documento non </a:t>
            </a:r>
            <a:r>
              <a:rPr lang="es-ES" dirty="0" err="1" smtClean="0"/>
              <a:t>conta</a:t>
            </a:r>
            <a:r>
              <a:rPr lang="es-ES" dirty="0" smtClean="0"/>
              <a:t> </a:t>
            </a:r>
            <a:r>
              <a:rPr lang="es-ES" dirty="0" err="1" smtClean="0"/>
              <a:t>xa</a:t>
            </a:r>
            <a:r>
              <a:rPr lang="es-ES" dirty="0" smtClean="0"/>
              <a:t> </a:t>
            </a:r>
            <a:r>
              <a:rPr lang="es-ES" dirty="0" err="1" smtClean="0"/>
              <a:t>cunha</a:t>
            </a:r>
            <a:r>
              <a:rPr lang="es-ES" dirty="0" smtClean="0"/>
              <a:t> </a:t>
            </a:r>
            <a:r>
              <a:rPr lang="es-ES" dirty="0" err="1" smtClean="0"/>
              <a:t>descrición</a:t>
            </a:r>
            <a:r>
              <a:rPr lang="es-ES" dirty="0" smtClean="0"/>
              <a:t> apropiada.</a:t>
            </a:r>
          </a:p>
          <a:p>
            <a:pPr lvl="1"/>
            <a:r>
              <a:rPr lang="es-ES" dirty="0" err="1" smtClean="0"/>
              <a:t>Unha</a:t>
            </a:r>
            <a:r>
              <a:rPr lang="es-ES" dirty="0" smtClean="0"/>
              <a:t> vez </a:t>
            </a:r>
            <a:r>
              <a:rPr lang="es-ES" dirty="0" err="1" smtClean="0"/>
              <a:t>feita</a:t>
            </a:r>
            <a:r>
              <a:rPr lang="es-ES" dirty="0" smtClean="0"/>
              <a:t> a busca, o método de </a:t>
            </a:r>
            <a:r>
              <a:rPr lang="es-ES" dirty="0" err="1" smtClean="0"/>
              <a:t>traballo</a:t>
            </a:r>
            <a:r>
              <a:rPr lang="es-ES" dirty="0" smtClean="0"/>
              <a:t> é </a:t>
            </a:r>
            <a:r>
              <a:rPr lang="es-ES" dirty="0" err="1" smtClean="0"/>
              <a:t>moi</a:t>
            </a:r>
            <a:r>
              <a:rPr lang="es-ES" dirty="0" smtClean="0"/>
              <a:t> diferente </a:t>
            </a:r>
            <a:r>
              <a:rPr lang="es-ES" dirty="0" err="1" smtClean="0"/>
              <a:t>segun</a:t>
            </a:r>
            <a:r>
              <a:rPr lang="es-ES" dirty="0" smtClean="0"/>
              <a:t> </a:t>
            </a:r>
            <a:r>
              <a:rPr lang="es-ES" dirty="0" err="1" smtClean="0"/>
              <a:t>sexa</a:t>
            </a:r>
            <a:r>
              <a:rPr lang="es-ES" dirty="0" smtClean="0"/>
              <a:t> positiva </a:t>
            </a:r>
            <a:r>
              <a:rPr lang="es-ES" dirty="0" err="1" smtClean="0"/>
              <a:t>ou</a:t>
            </a:r>
            <a:r>
              <a:rPr lang="es-ES" dirty="0" smtClean="0"/>
              <a:t> negativa dita busca</a:t>
            </a: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3: Catálogo da BUSC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48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Procedemento</a:t>
            </a:r>
            <a:r>
              <a:rPr lang="es-ES" sz="2000" b="1" dirty="0" smtClean="0">
                <a:solidFill>
                  <a:srgbClr val="FF0000"/>
                </a:solidFill>
              </a:rPr>
              <a:t> para a </a:t>
            </a:r>
            <a:r>
              <a:rPr lang="es-ES" sz="2000" b="1" dirty="0" err="1" smtClean="0">
                <a:solidFill>
                  <a:srgbClr val="FF0000"/>
                </a:solidFill>
              </a:rPr>
              <a:t>introducion</a:t>
            </a:r>
            <a:r>
              <a:rPr lang="es-ES" sz="2000" b="1" dirty="0" smtClean="0">
                <a:solidFill>
                  <a:srgbClr val="FF0000"/>
                </a:solidFill>
              </a:rPr>
              <a:t> de </a:t>
            </a:r>
            <a:r>
              <a:rPr lang="es-ES" sz="2000" b="1" dirty="0" err="1" smtClean="0">
                <a:solidFill>
                  <a:srgbClr val="FF0000"/>
                </a:solidFill>
              </a:rPr>
              <a:t>rexistros</a:t>
            </a:r>
            <a:r>
              <a:rPr lang="es-ES" sz="2000" b="1" dirty="0" smtClean="0">
                <a:solidFill>
                  <a:srgbClr val="FF0000"/>
                </a:solidFill>
              </a:rPr>
              <a:t> no catálogo (2)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ES" sz="4000" dirty="0" smtClean="0"/>
              <a:t>Se o documento </a:t>
            </a:r>
            <a:r>
              <a:rPr lang="es-ES" sz="4000" dirty="0" err="1" smtClean="0"/>
              <a:t>xa</a:t>
            </a:r>
            <a:r>
              <a:rPr lang="es-ES" sz="4000" dirty="0" smtClean="0"/>
              <a:t> se </a:t>
            </a:r>
            <a:r>
              <a:rPr lang="es-ES" sz="4000" dirty="0" err="1" smtClean="0"/>
              <a:t>atopa</a:t>
            </a:r>
            <a:r>
              <a:rPr lang="es-ES" sz="4000" dirty="0" smtClean="0"/>
              <a:t> </a:t>
            </a:r>
            <a:r>
              <a:rPr lang="es-ES" sz="4000" dirty="0" err="1" smtClean="0"/>
              <a:t>na</a:t>
            </a:r>
            <a:r>
              <a:rPr lang="es-ES" sz="4000" dirty="0" smtClean="0"/>
              <a:t> base de datos, </a:t>
            </a:r>
            <a:r>
              <a:rPr lang="es-ES" sz="4000" dirty="0" err="1" smtClean="0"/>
              <a:t>hai</a:t>
            </a:r>
            <a:r>
              <a:rPr lang="es-ES" sz="4000" dirty="0" smtClean="0"/>
              <a:t> varias posibilidades:</a:t>
            </a:r>
          </a:p>
          <a:p>
            <a:pPr>
              <a:buNone/>
            </a:pPr>
            <a:endParaRPr lang="es-ES" dirty="0" smtClean="0"/>
          </a:p>
          <a:p>
            <a:r>
              <a:rPr lang="es-ES" sz="2800" dirty="0" smtClean="0"/>
              <a:t>Existe un </a:t>
            </a:r>
            <a:r>
              <a:rPr lang="es-ES" sz="2800" dirty="0" err="1" smtClean="0"/>
              <a:t>rexistro</a:t>
            </a:r>
            <a:r>
              <a:rPr lang="es-ES" sz="2800" dirty="0" smtClean="0"/>
              <a:t> completo </a:t>
            </a:r>
            <a:r>
              <a:rPr lang="es-ES" sz="2800" dirty="0" err="1" smtClean="0"/>
              <a:t>axeitado</a:t>
            </a:r>
            <a:r>
              <a:rPr lang="es-ES" sz="2800" dirty="0" smtClean="0"/>
              <a:t> para o recurso. </a:t>
            </a:r>
            <a:r>
              <a:rPr lang="es-ES" sz="2800" dirty="0" err="1" smtClean="0"/>
              <a:t>Neste</a:t>
            </a:r>
            <a:r>
              <a:rPr lang="es-ES" sz="2800" dirty="0" smtClean="0"/>
              <a:t> caso </a:t>
            </a:r>
            <a:r>
              <a:rPr lang="es-ES" sz="2800" dirty="0" err="1" smtClean="0"/>
              <a:t>só</a:t>
            </a:r>
            <a:r>
              <a:rPr lang="es-ES" sz="2800" dirty="0" smtClean="0"/>
              <a:t> é preciso actualizar as </a:t>
            </a:r>
            <a:r>
              <a:rPr lang="es-ES" sz="2800" dirty="0" err="1" smtClean="0"/>
              <a:t>ubicacións</a:t>
            </a:r>
            <a:r>
              <a:rPr lang="es-ES" sz="2800" dirty="0" smtClean="0"/>
              <a:t> do bibliográfico. Para rematar </a:t>
            </a:r>
            <a:r>
              <a:rPr lang="es-ES" sz="2800" dirty="0" err="1" smtClean="0"/>
              <a:t>débense</a:t>
            </a:r>
            <a:r>
              <a:rPr lang="es-ES" sz="2800" dirty="0" smtClean="0"/>
              <a:t> agregar os </a:t>
            </a:r>
            <a:r>
              <a:rPr lang="es-ES" sz="2800" dirty="0" err="1" smtClean="0"/>
              <a:t>rexistros</a:t>
            </a:r>
            <a:r>
              <a:rPr lang="es-ES" sz="2800" dirty="0" smtClean="0"/>
              <a:t> asociados necesarios para a </a:t>
            </a:r>
            <a:r>
              <a:rPr lang="es-ES" sz="2800" dirty="0" err="1" smtClean="0"/>
              <a:t>súa</a:t>
            </a:r>
            <a:r>
              <a:rPr lang="es-ES" sz="2800" dirty="0" smtClean="0"/>
              <a:t> localización </a:t>
            </a:r>
            <a:r>
              <a:rPr lang="es-ES" sz="2800" dirty="0" err="1" smtClean="0"/>
              <a:t>ou</a:t>
            </a:r>
            <a:r>
              <a:rPr lang="es-ES" sz="2800" dirty="0" smtClean="0"/>
              <a:t> notificación de existencias (</a:t>
            </a:r>
            <a:r>
              <a:rPr lang="es-ES" sz="2800" dirty="0" err="1" smtClean="0"/>
              <a:t>rexistro</a:t>
            </a:r>
            <a:r>
              <a:rPr lang="es-ES" sz="2800" dirty="0" smtClean="0"/>
              <a:t> de </a:t>
            </a:r>
            <a:r>
              <a:rPr lang="es-ES" sz="2800" dirty="0" err="1" smtClean="0"/>
              <a:t>exemplar</a:t>
            </a:r>
            <a:r>
              <a:rPr lang="es-ES" sz="2800" dirty="0" smtClean="0"/>
              <a:t> </a:t>
            </a:r>
            <a:r>
              <a:rPr lang="es-ES" sz="2800" dirty="0" err="1" smtClean="0"/>
              <a:t>ou</a:t>
            </a:r>
            <a:r>
              <a:rPr lang="es-ES" sz="2800" dirty="0" smtClean="0"/>
              <a:t> de fondos) </a:t>
            </a:r>
            <a:r>
              <a:rPr lang="es-ES" sz="2800" dirty="0" err="1" smtClean="0"/>
              <a:t>ou</a:t>
            </a:r>
            <a:r>
              <a:rPr lang="es-ES" sz="2800" dirty="0" smtClean="0"/>
              <a:t> para a </a:t>
            </a:r>
            <a:r>
              <a:rPr lang="es-ES" sz="2800" dirty="0" err="1" smtClean="0"/>
              <a:t>xestión</a:t>
            </a:r>
            <a:r>
              <a:rPr lang="es-ES" sz="2800" dirty="0" smtClean="0"/>
              <a:t> da </a:t>
            </a:r>
            <a:r>
              <a:rPr lang="es-ES" sz="2800" dirty="0" err="1" smtClean="0"/>
              <a:t>súa</a:t>
            </a:r>
            <a:r>
              <a:rPr lang="es-ES" sz="2800" dirty="0" smtClean="0"/>
              <a:t> adquisición (</a:t>
            </a:r>
            <a:r>
              <a:rPr lang="es-ES" sz="2800" dirty="0" err="1" smtClean="0"/>
              <a:t>rexistro</a:t>
            </a:r>
            <a:r>
              <a:rPr lang="es-ES" sz="2800" dirty="0" smtClean="0"/>
              <a:t> de pedido) segundo corresponda.</a:t>
            </a:r>
            <a:endParaRPr lang="es-ES" dirty="0" smtClean="0"/>
          </a:p>
          <a:p>
            <a:r>
              <a:rPr lang="es-ES" sz="2800" dirty="0" smtClean="0"/>
              <a:t>Existe un </a:t>
            </a:r>
            <a:r>
              <a:rPr lang="es-ES" sz="2800" dirty="0" err="1" smtClean="0"/>
              <a:t>rexistro</a:t>
            </a:r>
            <a:r>
              <a:rPr lang="es-ES" sz="2800" dirty="0" smtClean="0"/>
              <a:t> incompleto. Para </a:t>
            </a:r>
            <a:r>
              <a:rPr lang="es-ES" sz="2800" dirty="0" err="1" smtClean="0"/>
              <a:t>modificalo</a:t>
            </a:r>
            <a:r>
              <a:rPr lang="es-ES" sz="2800" dirty="0" smtClean="0"/>
              <a:t> e </a:t>
            </a:r>
            <a:r>
              <a:rPr lang="es-ES" sz="2800" dirty="0" err="1" smtClean="0"/>
              <a:t>completalo</a:t>
            </a:r>
            <a:r>
              <a:rPr lang="es-ES" sz="2800" dirty="0" smtClean="0"/>
              <a:t> pode optarse </a:t>
            </a:r>
            <a:r>
              <a:rPr lang="es-ES" sz="2800" dirty="0" err="1" smtClean="0"/>
              <a:t>pola</a:t>
            </a:r>
            <a:r>
              <a:rPr lang="es-ES" sz="2800" dirty="0" smtClean="0"/>
              <a:t> actuación directa sobre o </a:t>
            </a:r>
            <a:r>
              <a:rPr lang="es-ES" sz="2800" dirty="0" err="1" smtClean="0"/>
              <a:t>rexistro</a:t>
            </a:r>
            <a:r>
              <a:rPr lang="es-ES" sz="2800" dirty="0" smtClean="0"/>
              <a:t> </a:t>
            </a:r>
            <a:r>
              <a:rPr lang="es-ES" sz="2800" dirty="0" err="1" smtClean="0"/>
              <a:t>ou</a:t>
            </a:r>
            <a:r>
              <a:rPr lang="es-ES" sz="2800" dirty="0" smtClean="0"/>
              <a:t> ben, se a </a:t>
            </a:r>
            <a:r>
              <a:rPr lang="es-ES" sz="2800" dirty="0" err="1" smtClean="0"/>
              <a:t>descrición</a:t>
            </a:r>
            <a:r>
              <a:rPr lang="es-ES" sz="2800" dirty="0" smtClean="0"/>
              <a:t> apropiada é accesible a través dos servidores Z39.50, </a:t>
            </a:r>
            <a:r>
              <a:rPr lang="es-ES" sz="2800" dirty="0" err="1" smtClean="0"/>
              <a:t>pola</a:t>
            </a:r>
            <a:r>
              <a:rPr lang="es-ES" sz="2800" dirty="0" smtClean="0"/>
              <a:t> utilización da </a:t>
            </a:r>
            <a:r>
              <a:rPr lang="es-ES" sz="2800" dirty="0" err="1" smtClean="0"/>
              <a:t>ferramenta</a:t>
            </a:r>
            <a:r>
              <a:rPr lang="es-ES" sz="2800" dirty="0" smtClean="0"/>
              <a:t> </a:t>
            </a:r>
            <a:r>
              <a:rPr lang="es-ES" sz="2800" dirty="0" err="1" smtClean="0"/>
              <a:t>Sobreescritura</a:t>
            </a:r>
            <a:r>
              <a:rPr lang="es-ES" sz="2800" dirty="0" smtClean="0"/>
              <a:t>. Para a adaptación do </a:t>
            </a:r>
            <a:r>
              <a:rPr lang="es-ES" sz="2800" dirty="0" err="1" smtClean="0"/>
              <a:t>rexistro</a:t>
            </a:r>
            <a:r>
              <a:rPr lang="es-ES" sz="2800" dirty="0" smtClean="0"/>
              <a:t> externo </a:t>
            </a:r>
            <a:r>
              <a:rPr lang="es-ES" sz="2800" dirty="0" err="1" smtClean="0"/>
              <a:t>terase</a:t>
            </a:r>
            <a:r>
              <a:rPr lang="es-ES" sz="2800" dirty="0" smtClean="0"/>
              <a:t> en </a:t>
            </a:r>
            <a:r>
              <a:rPr lang="es-ES" sz="2800" dirty="0" err="1" smtClean="0"/>
              <a:t>conta</a:t>
            </a:r>
            <a:r>
              <a:rPr lang="es-ES" sz="2800" dirty="0" smtClean="0"/>
              <a:t> toda a normativa interna da BUSC determinada no presente manual de catalogación. Todos os puntos de acceso deben ser </a:t>
            </a:r>
            <a:r>
              <a:rPr lang="es-ES" sz="2800" dirty="0" err="1" smtClean="0"/>
              <a:t>obxecto</a:t>
            </a:r>
            <a:r>
              <a:rPr lang="es-ES" sz="2800" dirty="0" smtClean="0"/>
              <a:t> de verificación por parte do catalogador. Para rematar </a:t>
            </a:r>
            <a:r>
              <a:rPr lang="es-ES" sz="2800" dirty="0" err="1" smtClean="0"/>
              <a:t>débense</a:t>
            </a:r>
            <a:r>
              <a:rPr lang="es-ES" sz="2800" dirty="0" smtClean="0"/>
              <a:t> agregar os </a:t>
            </a:r>
            <a:r>
              <a:rPr lang="es-ES" sz="2800" dirty="0" err="1" smtClean="0"/>
              <a:t>rexistros</a:t>
            </a:r>
            <a:r>
              <a:rPr lang="es-ES" sz="2800" dirty="0" smtClean="0"/>
              <a:t> asociados necesarios para a </a:t>
            </a:r>
            <a:r>
              <a:rPr lang="es-ES" sz="2800" dirty="0" err="1" smtClean="0"/>
              <a:t>súa</a:t>
            </a:r>
            <a:r>
              <a:rPr lang="es-ES" sz="2800" dirty="0" smtClean="0"/>
              <a:t> localización </a:t>
            </a:r>
            <a:r>
              <a:rPr lang="es-ES" sz="2800" dirty="0" err="1" smtClean="0"/>
              <a:t>ou</a:t>
            </a:r>
            <a:r>
              <a:rPr lang="es-ES" sz="2800" dirty="0" smtClean="0"/>
              <a:t> notificación de existencias (</a:t>
            </a:r>
            <a:r>
              <a:rPr lang="es-ES" sz="2800" dirty="0" err="1" smtClean="0"/>
              <a:t>rexistro</a:t>
            </a:r>
            <a:r>
              <a:rPr lang="es-ES" sz="2800" dirty="0" smtClean="0"/>
              <a:t> de </a:t>
            </a:r>
            <a:r>
              <a:rPr lang="es-ES" sz="2800" dirty="0" err="1" smtClean="0"/>
              <a:t>exemplar</a:t>
            </a:r>
            <a:r>
              <a:rPr lang="es-ES" sz="2800" dirty="0" smtClean="0"/>
              <a:t> </a:t>
            </a:r>
            <a:r>
              <a:rPr lang="es-ES" sz="2800" dirty="0" err="1" smtClean="0"/>
              <a:t>ou</a:t>
            </a:r>
            <a:r>
              <a:rPr lang="es-ES" sz="2800" dirty="0" smtClean="0"/>
              <a:t> de fondos) </a:t>
            </a:r>
            <a:r>
              <a:rPr lang="es-ES" sz="2800" dirty="0" err="1" smtClean="0"/>
              <a:t>ou</a:t>
            </a:r>
            <a:r>
              <a:rPr lang="es-ES" sz="2800" dirty="0" smtClean="0"/>
              <a:t> para a </a:t>
            </a:r>
            <a:r>
              <a:rPr lang="es-ES" sz="2800" dirty="0" err="1" smtClean="0"/>
              <a:t>xestión</a:t>
            </a:r>
            <a:r>
              <a:rPr lang="es-ES" sz="2800" dirty="0" smtClean="0"/>
              <a:t> da </a:t>
            </a:r>
            <a:r>
              <a:rPr lang="es-ES" sz="2800" dirty="0" err="1" smtClean="0"/>
              <a:t>súa</a:t>
            </a:r>
            <a:r>
              <a:rPr lang="es-ES" sz="2800" dirty="0" smtClean="0"/>
              <a:t> adquisición (</a:t>
            </a:r>
            <a:r>
              <a:rPr lang="es-ES" sz="2800" dirty="0" err="1" smtClean="0"/>
              <a:t>rexistro</a:t>
            </a:r>
            <a:r>
              <a:rPr lang="es-ES" sz="2800" dirty="0" smtClean="0"/>
              <a:t> de pedido) segundo corresponda.</a:t>
            </a:r>
            <a:endParaRPr lang="es-ES" dirty="0" smtClean="0"/>
          </a:p>
          <a:p>
            <a:pPr lvl="1">
              <a:buNone/>
            </a:pPr>
            <a:endParaRPr lang="es-ES" dirty="0" smtClean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3: Catálogo da BUSC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49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Factores clave </a:t>
            </a:r>
            <a:r>
              <a:rPr lang="es-ES" sz="2000" b="1" dirty="0" err="1" smtClean="0">
                <a:solidFill>
                  <a:srgbClr val="FF0000"/>
                </a:solidFill>
              </a:rPr>
              <a:t>na</a:t>
            </a:r>
            <a:r>
              <a:rPr lang="es-ES" sz="2000" b="1" dirty="0" smtClean="0">
                <a:solidFill>
                  <a:srgbClr val="FF0000"/>
                </a:solidFill>
              </a:rPr>
              <a:t> catalogación (2)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r>
              <a:rPr lang="es-ES" dirty="0" smtClean="0"/>
              <a:t>5. ¿Cal é a </a:t>
            </a:r>
            <a:r>
              <a:rPr lang="es-ES" dirty="0" err="1" smtClean="0"/>
              <a:t>finalidade</a:t>
            </a:r>
            <a:r>
              <a:rPr lang="es-ES" dirty="0" smtClean="0"/>
              <a:t>/</a:t>
            </a:r>
            <a:r>
              <a:rPr lang="es-ES" dirty="0" err="1" smtClean="0"/>
              <a:t>obxecto</a:t>
            </a:r>
            <a:r>
              <a:rPr lang="es-ES" dirty="0" smtClean="0"/>
              <a:t> do </a:t>
            </a:r>
            <a:r>
              <a:rPr lang="es-ES" dirty="0" err="1" smtClean="0"/>
              <a:t>noso</a:t>
            </a:r>
            <a:r>
              <a:rPr lang="es-ES" dirty="0" smtClean="0"/>
              <a:t> </a:t>
            </a:r>
            <a:r>
              <a:rPr lang="es-ES" dirty="0" err="1" smtClean="0"/>
              <a:t>traballo</a:t>
            </a:r>
            <a:r>
              <a:rPr lang="es-ES" dirty="0" smtClean="0"/>
              <a:t>?</a:t>
            </a:r>
          </a:p>
          <a:p>
            <a:pPr>
              <a:buNone/>
            </a:pPr>
            <a:r>
              <a:rPr lang="es-ES" dirty="0" smtClean="0"/>
              <a:t>		Usuario que consulta o catálogo; </a:t>
            </a:r>
            <a:r>
              <a:rPr lang="es-ES" dirty="0" err="1" smtClean="0"/>
              <a:t>xestión</a:t>
            </a:r>
            <a:r>
              <a:rPr lang="es-ES" dirty="0" smtClean="0"/>
              <a:t> da propia </a:t>
            </a:r>
          </a:p>
          <a:p>
            <a:pPr>
              <a:buNone/>
            </a:pPr>
            <a:r>
              <a:rPr lang="es-ES" dirty="0" smtClean="0"/>
              <a:t>		biblioteca; non é un fin en sí </a:t>
            </a:r>
            <a:r>
              <a:rPr lang="es-ES" dirty="0" err="1" smtClean="0"/>
              <a:t>mesmo</a:t>
            </a:r>
            <a:endParaRPr lang="es-ES" dirty="0" smtClean="0"/>
          </a:p>
          <a:p>
            <a:r>
              <a:rPr lang="es-ES" dirty="0" smtClean="0"/>
              <a:t>6. </a:t>
            </a:r>
            <a:r>
              <a:rPr lang="es-ES" dirty="0" err="1" smtClean="0"/>
              <a:t>Análise</a:t>
            </a:r>
            <a:r>
              <a:rPr lang="es-ES" dirty="0" smtClean="0"/>
              <a:t> formal / </a:t>
            </a:r>
            <a:r>
              <a:rPr lang="es-ES" dirty="0" err="1" smtClean="0"/>
              <a:t>Análise</a:t>
            </a:r>
            <a:r>
              <a:rPr lang="es-ES" dirty="0" smtClean="0"/>
              <a:t> de </a:t>
            </a:r>
            <a:r>
              <a:rPr lang="es-ES" dirty="0" err="1" smtClean="0"/>
              <a:t>contido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		</a:t>
            </a:r>
            <a:r>
              <a:rPr lang="es-ES" dirty="0" err="1" smtClean="0"/>
              <a:t>Máis</a:t>
            </a:r>
            <a:r>
              <a:rPr lang="es-ES" dirty="0" smtClean="0"/>
              <a:t> normas: CDU, Listas de materias</a:t>
            </a:r>
          </a:p>
          <a:p>
            <a:r>
              <a:rPr lang="es-ES" dirty="0" smtClean="0"/>
              <a:t>7. Catalogación manual / automatizada</a:t>
            </a:r>
          </a:p>
          <a:p>
            <a:pPr>
              <a:buNone/>
            </a:pPr>
            <a:r>
              <a:rPr lang="es-ES" dirty="0" smtClean="0"/>
              <a:t>		Fichas / SIGB; Recuperación, acceso, consulta</a:t>
            </a:r>
          </a:p>
          <a:p>
            <a:r>
              <a:rPr lang="es-ES" dirty="0" smtClean="0"/>
              <a:t>8. Libro / Revista; DVD; Mapa; CD; Microficha…</a:t>
            </a:r>
          </a:p>
          <a:p>
            <a:r>
              <a:rPr lang="es-ES" dirty="0" smtClean="0"/>
              <a:t>9. Catalogación 	Oposición / Millennium</a:t>
            </a:r>
          </a:p>
          <a:p>
            <a:pPr>
              <a:buNone/>
            </a:pPr>
            <a:r>
              <a:rPr lang="es-ES" dirty="0" smtClean="0"/>
              <a:t>				Día / </a:t>
            </a:r>
            <a:r>
              <a:rPr lang="es-ES" dirty="0" err="1" smtClean="0"/>
              <a:t>Noite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Procedemento</a:t>
            </a:r>
            <a:r>
              <a:rPr lang="es-ES" sz="2000" b="1" dirty="0" smtClean="0">
                <a:solidFill>
                  <a:srgbClr val="FF0000"/>
                </a:solidFill>
              </a:rPr>
              <a:t> para a </a:t>
            </a:r>
            <a:r>
              <a:rPr lang="es-ES" sz="2000" b="1" dirty="0" err="1" smtClean="0">
                <a:solidFill>
                  <a:srgbClr val="FF0000"/>
                </a:solidFill>
              </a:rPr>
              <a:t>introducion</a:t>
            </a:r>
            <a:r>
              <a:rPr lang="es-ES" sz="2000" b="1" dirty="0" smtClean="0">
                <a:solidFill>
                  <a:srgbClr val="FF0000"/>
                </a:solidFill>
              </a:rPr>
              <a:t> de </a:t>
            </a:r>
            <a:r>
              <a:rPr lang="es-ES" sz="2000" b="1" dirty="0" err="1" smtClean="0">
                <a:solidFill>
                  <a:srgbClr val="FF0000"/>
                </a:solidFill>
              </a:rPr>
              <a:t>rexistros</a:t>
            </a:r>
            <a:r>
              <a:rPr lang="es-ES" sz="2000" b="1" dirty="0" smtClean="0">
                <a:solidFill>
                  <a:srgbClr val="FF0000"/>
                </a:solidFill>
              </a:rPr>
              <a:t> no catálogo (3)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s-ES" sz="4000" dirty="0" smtClean="0"/>
              <a:t>Se o documento non se </a:t>
            </a:r>
            <a:r>
              <a:rPr lang="es-ES" sz="4000" dirty="0" err="1" smtClean="0"/>
              <a:t>atopa</a:t>
            </a:r>
            <a:r>
              <a:rPr lang="es-ES" sz="4000" dirty="0" smtClean="0"/>
              <a:t> no propio catálogo </a:t>
            </a:r>
            <a:r>
              <a:rPr lang="es-ES" sz="4000" dirty="0" err="1" smtClean="0"/>
              <a:t>débese</a:t>
            </a:r>
            <a:r>
              <a:rPr lang="es-ES" sz="4000" dirty="0" smtClean="0"/>
              <a:t> crear un </a:t>
            </a:r>
            <a:r>
              <a:rPr lang="es-ES" sz="4000" dirty="0" err="1" smtClean="0"/>
              <a:t>rexistro</a:t>
            </a:r>
            <a:r>
              <a:rPr lang="es-ES" sz="4000" dirty="0" smtClean="0"/>
              <a:t> </a:t>
            </a:r>
            <a:r>
              <a:rPr lang="es-ES" sz="4000" dirty="0" err="1" smtClean="0"/>
              <a:t>novo</a:t>
            </a:r>
            <a:r>
              <a:rPr lang="es-ES" sz="4000" dirty="0" smtClean="0"/>
              <a:t> e para </a:t>
            </a:r>
            <a:r>
              <a:rPr lang="es-ES" sz="4000" dirty="0" err="1" smtClean="0"/>
              <a:t>iso</a:t>
            </a:r>
            <a:r>
              <a:rPr lang="es-ES" sz="4000" dirty="0" smtClean="0"/>
              <a:t> </a:t>
            </a:r>
            <a:r>
              <a:rPr lang="es-ES" sz="4000" dirty="0" err="1" smtClean="0"/>
              <a:t>recorrerase</a:t>
            </a:r>
            <a:r>
              <a:rPr lang="es-ES" sz="4000" dirty="0" smtClean="0"/>
              <a:t> en </a:t>
            </a:r>
            <a:r>
              <a:rPr lang="es-ES" sz="4000" dirty="0" err="1" smtClean="0"/>
              <a:t>primeiro</a:t>
            </a:r>
            <a:r>
              <a:rPr lang="es-ES" sz="4000" dirty="0" smtClean="0"/>
              <a:t> lugar á busca remota </a:t>
            </a:r>
            <a:r>
              <a:rPr lang="es-ES" sz="4000" dirty="0" err="1" smtClean="0"/>
              <a:t>noutros</a:t>
            </a:r>
            <a:r>
              <a:rPr lang="es-ES" sz="4000" dirty="0" smtClean="0"/>
              <a:t> catálogos:</a:t>
            </a:r>
          </a:p>
          <a:p>
            <a:pPr>
              <a:buNone/>
            </a:pPr>
            <a:endParaRPr lang="es-ES" sz="4000" dirty="0" smtClean="0"/>
          </a:p>
          <a:p>
            <a:r>
              <a:rPr lang="es-ES" dirty="0" smtClean="0"/>
              <a:t>Cando se </a:t>
            </a:r>
            <a:r>
              <a:rPr lang="es-ES" dirty="0" err="1" smtClean="0"/>
              <a:t>atopan</a:t>
            </a:r>
            <a:r>
              <a:rPr lang="es-ES" dirty="0" smtClean="0"/>
              <a:t> varias </a:t>
            </a:r>
            <a:r>
              <a:rPr lang="es-ES" dirty="0" err="1" smtClean="0"/>
              <a:t>descricións</a:t>
            </a:r>
            <a:r>
              <a:rPr lang="es-ES" dirty="0" smtClean="0"/>
              <a:t> </a:t>
            </a:r>
            <a:r>
              <a:rPr lang="es-ES" dirty="0" err="1" smtClean="0"/>
              <a:t>correspondentes</a:t>
            </a:r>
            <a:r>
              <a:rPr lang="es-ES" dirty="0" smtClean="0"/>
              <a:t> </a:t>
            </a:r>
            <a:r>
              <a:rPr lang="es-ES" dirty="0" err="1" smtClean="0"/>
              <a:t>ao</a:t>
            </a:r>
            <a:r>
              <a:rPr lang="es-ES" dirty="0" smtClean="0"/>
              <a:t> recurso </a:t>
            </a:r>
            <a:r>
              <a:rPr lang="es-ES" dirty="0" err="1" smtClean="0"/>
              <a:t>elixirase</a:t>
            </a:r>
            <a:r>
              <a:rPr lang="es-ES" dirty="0" smtClean="0"/>
              <a:t> de todas </a:t>
            </a:r>
            <a:r>
              <a:rPr lang="es-ES" dirty="0" err="1" smtClean="0"/>
              <a:t>elas</a:t>
            </a:r>
            <a:r>
              <a:rPr lang="es-ES" dirty="0" smtClean="0"/>
              <a:t> a que </a:t>
            </a:r>
            <a:r>
              <a:rPr lang="es-ES" dirty="0" err="1" smtClean="0"/>
              <a:t>mellor</a:t>
            </a:r>
            <a:r>
              <a:rPr lang="es-ES" dirty="0" smtClean="0"/>
              <a:t> se adapte á normativa da BUSC e </a:t>
            </a:r>
            <a:r>
              <a:rPr lang="es-ES" dirty="0" err="1" smtClean="0"/>
              <a:t>modificarase</a:t>
            </a:r>
            <a:r>
              <a:rPr lang="es-ES" dirty="0" smtClean="0"/>
              <a:t> de </a:t>
            </a:r>
            <a:r>
              <a:rPr lang="es-ES" dirty="0" err="1" smtClean="0"/>
              <a:t>acordo</a:t>
            </a:r>
            <a:r>
              <a:rPr lang="es-ES" dirty="0" smtClean="0"/>
              <a:t> con </a:t>
            </a:r>
            <a:r>
              <a:rPr lang="es-ES" dirty="0" err="1" smtClean="0"/>
              <a:t>ela</a:t>
            </a:r>
            <a:r>
              <a:rPr lang="es-ES" dirty="0" smtClean="0"/>
              <a:t>. Todos os puntos de acceso deben ser </a:t>
            </a:r>
            <a:r>
              <a:rPr lang="es-ES" dirty="0" err="1" smtClean="0"/>
              <a:t>obxecto</a:t>
            </a:r>
            <a:r>
              <a:rPr lang="es-ES" dirty="0" smtClean="0"/>
              <a:t> de verificación por parte do catalogador. Para rematar </a:t>
            </a:r>
            <a:r>
              <a:rPr lang="es-ES" dirty="0" err="1" smtClean="0"/>
              <a:t>débense</a:t>
            </a:r>
            <a:r>
              <a:rPr lang="es-ES" dirty="0" smtClean="0"/>
              <a:t> agregar os </a:t>
            </a:r>
            <a:r>
              <a:rPr lang="es-ES" dirty="0" err="1" smtClean="0"/>
              <a:t>rexistros</a:t>
            </a:r>
            <a:r>
              <a:rPr lang="es-ES" dirty="0" smtClean="0"/>
              <a:t> asociados necesarios para a </a:t>
            </a:r>
            <a:r>
              <a:rPr lang="es-ES" dirty="0" err="1" smtClean="0"/>
              <a:t>súa</a:t>
            </a:r>
            <a:r>
              <a:rPr lang="es-ES" dirty="0" smtClean="0"/>
              <a:t> localización </a:t>
            </a:r>
            <a:r>
              <a:rPr lang="es-ES" dirty="0" err="1" smtClean="0"/>
              <a:t>ou</a:t>
            </a:r>
            <a:r>
              <a:rPr lang="es-ES" dirty="0" smtClean="0"/>
              <a:t> notificación de existencias  (</a:t>
            </a:r>
            <a:r>
              <a:rPr lang="es-ES" dirty="0" err="1" smtClean="0"/>
              <a:t>rexistro</a:t>
            </a:r>
            <a:r>
              <a:rPr lang="es-ES" dirty="0" smtClean="0"/>
              <a:t> de </a:t>
            </a:r>
            <a:r>
              <a:rPr lang="es-ES" dirty="0" err="1" smtClean="0"/>
              <a:t>exemplar</a:t>
            </a:r>
            <a:r>
              <a:rPr lang="es-ES" dirty="0" smtClean="0"/>
              <a:t> </a:t>
            </a:r>
            <a:r>
              <a:rPr lang="es-ES" dirty="0" err="1" smtClean="0"/>
              <a:t>ou</a:t>
            </a:r>
            <a:r>
              <a:rPr lang="es-ES" dirty="0" smtClean="0"/>
              <a:t> de fondos) </a:t>
            </a:r>
            <a:r>
              <a:rPr lang="es-ES" dirty="0" err="1" smtClean="0"/>
              <a:t>ou</a:t>
            </a:r>
            <a:r>
              <a:rPr lang="es-ES" dirty="0" smtClean="0"/>
              <a:t> para a </a:t>
            </a:r>
            <a:r>
              <a:rPr lang="es-ES" dirty="0" err="1" smtClean="0"/>
              <a:t>xestión</a:t>
            </a:r>
            <a:r>
              <a:rPr lang="es-ES" dirty="0" smtClean="0"/>
              <a:t> da </a:t>
            </a:r>
            <a:r>
              <a:rPr lang="es-ES" dirty="0" err="1" smtClean="0"/>
              <a:t>súa</a:t>
            </a:r>
            <a:r>
              <a:rPr lang="es-ES" dirty="0" smtClean="0"/>
              <a:t> adquisición (</a:t>
            </a:r>
            <a:r>
              <a:rPr lang="es-ES" dirty="0" err="1" smtClean="0"/>
              <a:t>rexistro</a:t>
            </a:r>
            <a:r>
              <a:rPr lang="es-ES" dirty="0" smtClean="0"/>
              <a:t> de pedido) segundo corresponda.</a:t>
            </a:r>
          </a:p>
          <a:p>
            <a:r>
              <a:rPr lang="es-ES" dirty="0" smtClean="0"/>
              <a:t>Se non é posible capturar o </a:t>
            </a:r>
            <a:r>
              <a:rPr lang="es-ES" dirty="0" err="1" smtClean="0"/>
              <a:t>rexistro</a:t>
            </a:r>
            <a:r>
              <a:rPr lang="es-ES" dirty="0" smtClean="0"/>
              <a:t> </a:t>
            </a:r>
            <a:r>
              <a:rPr lang="es-ES" dirty="0" err="1" smtClean="0"/>
              <a:t>realizarase</a:t>
            </a:r>
            <a:r>
              <a:rPr lang="es-ES" dirty="0" smtClean="0"/>
              <a:t> catalogación </a:t>
            </a:r>
            <a:r>
              <a:rPr lang="es-ES" dirty="0" err="1" smtClean="0"/>
              <a:t>orixinal</a:t>
            </a:r>
            <a:r>
              <a:rPr lang="es-ES" dirty="0" smtClean="0"/>
              <a:t> utilizando os </a:t>
            </a:r>
            <a:r>
              <a:rPr lang="es-ES" dirty="0" err="1" smtClean="0"/>
              <a:t>patróns</a:t>
            </a:r>
            <a:r>
              <a:rPr lang="es-ES" dirty="0" smtClean="0"/>
              <a:t> previamente elaborados e almacenados no sistema </a:t>
            </a:r>
            <a:r>
              <a:rPr lang="es-ES" dirty="0" err="1" smtClean="0"/>
              <a:t>ou</a:t>
            </a:r>
            <a:r>
              <a:rPr lang="es-ES" dirty="0" smtClean="0"/>
              <a:t> ben </a:t>
            </a:r>
            <a:r>
              <a:rPr lang="es-ES" dirty="0" err="1" smtClean="0"/>
              <a:t>recorrendo</a:t>
            </a:r>
            <a:r>
              <a:rPr lang="es-ES" dirty="0" smtClean="0"/>
              <a:t> á copia </a:t>
            </a:r>
            <a:r>
              <a:rPr lang="es-ES" dirty="0" err="1" smtClean="0"/>
              <a:t>dun</a:t>
            </a:r>
            <a:r>
              <a:rPr lang="es-ES" dirty="0" smtClean="0"/>
              <a:t> </a:t>
            </a:r>
            <a:r>
              <a:rPr lang="es-ES" dirty="0" err="1" smtClean="0"/>
              <a:t>rexistro</a:t>
            </a:r>
            <a:r>
              <a:rPr lang="es-ES" dirty="0" smtClean="0"/>
              <a:t> similar </a:t>
            </a:r>
            <a:r>
              <a:rPr lang="es-ES" dirty="0" err="1" smtClean="0"/>
              <a:t>xa</a:t>
            </a:r>
            <a:r>
              <a:rPr lang="es-ES" dirty="0" smtClean="0"/>
              <a:t> existente </a:t>
            </a:r>
            <a:r>
              <a:rPr lang="es-ES" dirty="0" err="1" smtClean="0"/>
              <a:t>na</a:t>
            </a:r>
            <a:r>
              <a:rPr lang="es-ES" dirty="0" smtClean="0"/>
              <a:t> base de datos. No caso de que o </a:t>
            </a:r>
            <a:r>
              <a:rPr lang="es-ES" dirty="0" err="1" smtClean="0"/>
              <a:t>novo</a:t>
            </a:r>
            <a:r>
              <a:rPr lang="es-ES" dirty="0" smtClean="0"/>
              <a:t> </a:t>
            </a:r>
            <a:r>
              <a:rPr lang="es-ES" dirty="0" err="1" smtClean="0"/>
              <a:t>rexistro</a:t>
            </a:r>
            <a:r>
              <a:rPr lang="es-ES" dirty="0" smtClean="0"/>
              <a:t> teña como </a:t>
            </a:r>
            <a:r>
              <a:rPr lang="es-ES" dirty="0" err="1" smtClean="0"/>
              <a:t>finalidade</a:t>
            </a:r>
            <a:r>
              <a:rPr lang="es-ES" dirty="0" smtClean="0"/>
              <a:t> a adquisición do recurso, a </a:t>
            </a:r>
            <a:r>
              <a:rPr lang="es-ES" dirty="0" err="1" smtClean="0"/>
              <a:t>descrición</a:t>
            </a:r>
            <a:r>
              <a:rPr lang="es-ES" dirty="0" smtClean="0"/>
              <a:t> </a:t>
            </a:r>
            <a:r>
              <a:rPr lang="es-ES" dirty="0" err="1" smtClean="0"/>
              <a:t>poderá</a:t>
            </a:r>
            <a:r>
              <a:rPr lang="es-ES" dirty="0" smtClean="0"/>
              <a:t> ser mínima en espera </a:t>
            </a:r>
            <a:r>
              <a:rPr lang="es-ES" dirty="0" err="1" smtClean="0"/>
              <a:t>dunha</a:t>
            </a:r>
            <a:r>
              <a:rPr lang="es-ES" dirty="0" smtClean="0"/>
              <a:t> </a:t>
            </a:r>
            <a:r>
              <a:rPr lang="es-ES" dirty="0" err="1" smtClean="0"/>
              <a:t>descrición</a:t>
            </a:r>
            <a:r>
              <a:rPr lang="es-ES" dirty="0" smtClean="0"/>
              <a:t> </a:t>
            </a:r>
            <a:r>
              <a:rPr lang="es-ES" dirty="0" err="1" smtClean="0"/>
              <a:t>mais</a:t>
            </a:r>
            <a:r>
              <a:rPr lang="es-ES" dirty="0" smtClean="0"/>
              <a:t> detallada no momento da </a:t>
            </a:r>
            <a:r>
              <a:rPr lang="es-ES" dirty="0" err="1" smtClean="0"/>
              <a:t>chegada</a:t>
            </a:r>
            <a:r>
              <a:rPr lang="es-ES" dirty="0" smtClean="0"/>
              <a:t> do documento. Para rematar </a:t>
            </a:r>
            <a:r>
              <a:rPr lang="es-ES" dirty="0" err="1" smtClean="0"/>
              <a:t>débense</a:t>
            </a:r>
            <a:r>
              <a:rPr lang="es-ES" dirty="0" smtClean="0"/>
              <a:t> agregar os </a:t>
            </a:r>
            <a:r>
              <a:rPr lang="es-ES" dirty="0" err="1" smtClean="0"/>
              <a:t>rexistros</a:t>
            </a:r>
            <a:r>
              <a:rPr lang="es-ES" dirty="0" smtClean="0"/>
              <a:t> asociados necesarios para a </a:t>
            </a:r>
            <a:r>
              <a:rPr lang="es-ES" dirty="0" err="1" smtClean="0"/>
              <a:t>súa</a:t>
            </a:r>
            <a:r>
              <a:rPr lang="es-ES" dirty="0" smtClean="0"/>
              <a:t> localización </a:t>
            </a:r>
            <a:r>
              <a:rPr lang="es-ES" dirty="0" err="1" smtClean="0"/>
              <a:t>ou</a:t>
            </a:r>
            <a:r>
              <a:rPr lang="es-ES" dirty="0" smtClean="0"/>
              <a:t> notificación de existencias (</a:t>
            </a:r>
            <a:r>
              <a:rPr lang="es-ES" dirty="0" err="1" smtClean="0"/>
              <a:t>rexistro</a:t>
            </a:r>
            <a:r>
              <a:rPr lang="es-ES" dirty="0" smtClean="0"/>
              <a:t> de </a:t>
            </a:r>
            <a:r>
              <a:rPr lang="es-ES" dirty="0" err="1" smtClean="0"/>
              <a:t>exemplar</a:t>
            </a:r>
            <a:r>
              <a:rPr lang="es-ES" dirty="0" smtClean="0"/>
              <a:t> </a:t>
            </a:r>
            <a:r>
              <a:rPr lang="es-ES" dirty="0" err="1" smtClean="0"/>
              <a:t>ou</a:t>
            </a:r>
            <a:r>
              <a:rPr lang="es-ES" dirty="0" smtClean="0"/>
              <a:t> de fondos) </a:t>
            </a:r>
            <a:r>
              <a:rPr lang="es-ES" dirty="0" err="1" smtClean="0"/>
              <a:t>ou</a:t>
            </a:r>
            <a:r>
              <a:rPr lang="es-ES" dirty="0" smtClean="0"/>
              <a:t> para a </a:t>
            </a:r>
            <a:r>
              <a:rPr lang="es-ES" dirty="0" err="1" smtClean="0"/>
              <a:t>xestión</a:t>
            </a:r>
            <a:r>
              <a:rPr lang="es-ES" dirty="0" smtClean="0"/>
              <a:t> da </a:t>
            </a:r>
            <a:r>
              <a:rPr lang="es-ES" dirty="0" err="1" smtClean="0"/>
              <a:t>súa</a:t>
            </a:r>
            <a:r>
              <a:rPr lang="es-ES" dirty="0" smtClean="0"/>
              <a:t> adquisición (</a:t>
            </a:r>
            <a:r>
              <a:rPr lang="es-ES" dirty="0" err="1" smtClean="0"/>
              <a:t>rexistro</a:t>
            </a:r>
            <a:r>
              <a:rPr lang="es-ES" dirty="0" smtClean="0"/>
              <a:t> de pedido) segundo corresponda.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3: Catálogo da BUSC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50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Contido</a:t>
            </a:r>
            <a:r>
              <a:rPr lang="es-ES" sz="2000" b="1" dirty="0" smtClean="0">
                <a:solidFill>
                  <a:srgbClr val="FF0000"/>
                </a:solidFill>
              </a:rPr>
              <a:t> do catálogo da BUSC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3: Catálogo da BUSC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51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 l="5996" t="19457" r="6878" b="27828"/>
          <a:stretch>
            <a:fillRect/>
          </a:stretch>
        </p:blipFill>
        <p:spPr bwMode="auto">
          <a:xfrm>
            <a:off x="457200" y="1756946"/>
            <a:ext cx="8229600" cy="3882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Estrutura</a:t>
            </a:r>
            <a:r>
              <a:rPr lang="es-ES" sz="2000" b="1" dirty="0" smtClean="0">
                <a:solidFill>
                  <a:srgbClr val="FF0000"/>
                </a:solidFill>
              </a:rPr>
              <a:t> do catálogo da BUSC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3: Catálogo da BUSC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52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" name="9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 l="6526" t="33937" r="7231" b="19231"/>
          <a:stretch>
            <a:fillRect/>
          </a:stretch>
        </p:blipFill>
        <p:spPr bwMode="auto">
          <a:xfrm>
            <a:off x="457200" y="1955921"/>
            <a:ext cx="8229600" cy="348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Manual do </a:t>
            </a:r>
            <a:r>
              <a:rPr lang="es-ES" sz="2000" b="1" dirty="0" err="1" smtClean="0">
                <a:solidFill>
                  <a:srgbClr val="FF0000"/>
                </a:solidFill>
              </a:rPr>
              <a:t>procedemento</a:t>
            </a:r>
            <a:r>
              <a:rPr lang="es-ES" sz="2000" b="1" dirty="0" smtClean="0">
                <a:solidFill>
                  <a:srgbClr val="FF0000"/>
                </a:solidFill>
              </a:rPr>
              <a:t> de catalogación da BUSC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r>
              <a:rPr lang="es-ES" dirty="0" smtClean="0"/>
              <a:t>O </a:t>
            </a:r>
            <a:r>
              <a:rPr lang="es-ES" dirty="0" smtClean="0">
                <a:hlinkClick r:id="rId2"/>
              </a:rPr>
              <a:t>Manual de </a:t>
            </a:r>
            <a:r>
              <a:rPr lang="es-ES" dirty="0" err="1" smtClean="0">
                <a:hlinkClick r:id="rId2"/>
              </a:rPr>
              <a:t>procedemento</a:t>
            </a:r>
            <a:r>
              <a:rPr lang="es-ES" dirty="0" smtClean="0">
                <a:hlinkClick r:id="rId2"/>
              </a:rPr>
              <a:t> de catalogación da BUSC </a:t>
            </a:r>
            <a:r>
              <a:rPr lang="es-ES" dirty="0" smtClean="0"/>
              <a:t>está </a:t>
            </a:r>
            <a:r>
              <a:rPr lang="es-ES" dirty="0" err="1" smtClean="0"/>
              <a:t>vixente</a:t>
            </a:r>
            <a:r>
              <a:rPr lang="es-ES" dirty="0" smtClean="0"/>
              <a:t> </a:t>
            </a:r>
            <a:r>
              <a:rPr lang="es-ES" dirty="0" err="1" smtClean="0"/>
              <a:t>dende</a:t>
            </a:r>
            <a:r>
              <a:rPr lang="es-ES" dirty="0" smtClean="0"/>
              <a:t> </a:t>
            </a:r>
            <a:r>
              <a:rPr lang="es-ES" dirty="0" err="1" smtClean="0"/>
              <a:t>xaneiro</a:t>
            </a:r>
            <a:r>
              <a:rPr lang="es-ES" dirty="0" smtClean="0"/>
              <a:t> de 2011 e </a:t>
            </a:r>
            <a:r>
              <a:rPr lang="es-ES" dirty="0" err="1" smtClean="0"/>
              <a:t>sustitúe</a:t>
            </a:r>
            <a:r>
              <a:rPr lang="es-ES" dirty="0" smtClean="0"/>
              <a:t> </a:t>
            </a:r>
            <a:r>
              <a:rPr lang="es-ES" dirty="0" err="1" smtClean="0"/>
              <a:t>ao</a:t>
            </a:r>
            <a:r>
              <a:rPr lang="es-ES" dirty="0" smtClean="0"/>
              <a:t> vello Manual de catalogación </a:t>
            </a:r>
            <a:r>
              <a:rPr lang="es-ES" dirty="0" err="1" smtClean="0"/>
              <a:t>xestado</a:t>
            </a:r>
            <a:r>
              <a:rPr lang="es-ES" dirty="0" smtClean="0"/>
              <a:t> </a:t>
            </a:r>
            <a:r>
              <a:rPr lang="es-ES" dirty="0" err="1" smtClean="0"/>
              <a:t>co</a:t>
            </a:r>
            <a:r>
              <a:rPr lang="es-ES" dirty="0" smtClean="0"/>
              <a:t> anterior SIGB da Biblioteca </a:t>
            </a:r>
            <a:r>
              <a:rPr lang="es-ES" dirty="0" err="1" smtClean="0"/>
              <a:t>Sabini</a:t>
            </a:r>
            <a:endParaRPr lang="es-ES" dirty="0" smtClean="0"/>
          </a:p>
          <a:p>
            <a:r>
              <a:rPr lang="es-ES" dirty="0" err="1" smtClean="0"/>
              <a:t>Xunto</a:t>
            </a:r>
            <a:r>
              <a:rPr lang="es-ES" dirty="0" smtClean="0"/>
              <a:t> </a:t>
            </a:r>
            <a:r>
              <a:rPr lang="es-ES" dirty="0" err="1" smtClean="0"/>
              <a:t>ao</a:t>
            </a:r>
            <a:r>
              <a:rPr lang="es-ES" dirty="0" smtClean="0"/>
              <a:t> Manual de </a:t>
            </a:r>
            <a:r>
              <a:rPr lang="es-ES" dirty="0" err="1" smtClean="0"/>
              <a:t>procedemento</a:t>
            </a:r>
            <a:r>
              <a:rPr lang="es-ES" dirty="0" smtClean="0"/>
              <a:t> (</a:t>
            </a:r>
            <a:r>
              <a:rPr lang="es-ES" dirty="0" err="1" smtClean="0"/>
              <a:t>dende</a:t>
            </a:r>
            <a:r>
              <a:rPr lang="es-ES" dirty="0" smtClean="0"/>
              <a:t> 22/11/2011 en </a:t>
            </a:r>
            <a:r>
              <a:rPr lang="es-ES" dirty="0" smtClean="0">
                <a:hlinkClick r:id="rId3"/>
              </a:rPr>
              <a:t>PDF</a:t>
            </a:r>
            <a:r>
              <a:rPr lang="es-ES" dirty="0" smtClean="0"/>
              <a:t>)existen </a:t>
            </a:r>
            <a:r>
              <a:rPr lang="es-ES" dirty="0" err="1" smtClean="0"/>
              <a:t>na</a:t>
            </a:r>
            <a:r>
              <a:rPr lang="es-ES" dirty="0" smtClean="0"/>
              <a:t> Intranet  da BUSC </a:t>
            </a:r>
            <a:r>
              <a:rPr lang="es-ES" dirty="0" err="1" smtClean="0"/>
              <a:t>na</a:t>
            </a:r>
            <a:r>
              <a:rPr lang="es-ES" dirty="0" smtClean="0"/>
              <a:t> carpeta “Procesos” </a:t>
            </a:r>
            <a:r>
              <a:rPr lang="es-ES" dirty="0" err="1" smtClean="0"/>
              <a:t>outros</a:t>
            </a:r>
            <a:r>
              <a:rPr lang="es-ES" dirty="0" smtClean="0"/>
              <a:t> documentos importantes como:</a:t>
            </a:r>
          </a:p>
          <a:p>
            <a:pPr lvl="1"/>
            <a:r>
              <a:rPr lang="es-ES" dirty="0" smtClean="0"/>
              <a:t>Guía de Millennium: </a:t>
            </a:r>
            <a:r>
              <a:rPr lang="es-ES" dirty="0" err="1" smtClean="0"/>
              <a:t>modulos</a:t>
            </a:r>
            <a:r>
              <a:rPr lang="es-ES" dirty="0" smtClean="0"/>
              <a:t> de catalogación e seriadas</a:t>
            </a:r>
          </a:p>
          <a:p>
            <a:pPr lvl="1"/>
            <a:r>
              <a:rPr lang="es-ES" dirty="0" smtClean="0"/>
              <a:t>A base de datos bibliográfica da BUSC</a:t>
            </a:r>
          </a:p>
          <a:p>
            <a:pPr lvl="1"/>
            <a:r>
              <a:rPr lang="es-ES" dirty="0" smtClean="0"/>
              <a:t>Guías para a creación de </a:t>
            </a:r>
            <a:r>
              <a:rPr lang="es-ES" dirty="0" err="1" smtClean="0"/>
              <a:t>exemplares</a:t>
            </a:r>
            <a:r>
              <a:rPr lang="es-ES" dirty="0" smtClean="0"/>
              <a:t> </a:t>
            </a:r>
          </a:p>
          <a:p>
            <a:pPr lvl="1"/>
            <a:r>
              <a:rPr lang="es-ES" dirty="0" smtClean="0"/>
              <a:t>Guía para a recepción de fascículos de seriadas</a:t>
            </a: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3: Catálogo da BUSC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53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Manuais</a:t>
            </a:r>
            <a:r>
              <a:rPr lang="es-ES" sz="2000" b="1" dirty="0" smtClean="0">
                <a:solidFill>
                  <a:srgbClr val="FF0000"/>
                </a:solidFill>
              </a:rPr>
              <a:t> prácticos de catalogación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RAMOS FAJARDO, Carmen; SANCHEZ-LAFUENTE, José Luis. Catalogación de monografías. Ejercicios. Granada: </a:t>
            </a:r>
            <a:r>
              <a:rPr lang="es-ES" dirty="0" err="1" smtClean="0"/>
              <a:t>Impredisur</a:t>
            </a:r>
            <a:r>
              <a:rPr lang="es-ES" dirty="0" smtClean="0"/>
              <a:t>, 1992</a:t>
            </a:r>
          </a:p>
          <a:p>
            <a:r>
              <a:rPr lang="es-ES" dirty="0" smtClean="0"/>
              <a:t>MALO DE MOLINA, Teresa. Cartilla de catalogar. Madrid: CSIC, 1989</a:t>
            </a:r>
          </a:p>
          <a:p>
            <a:r>
              <a:rPr lang="es-ES" dirty="0" smtClean="0"/>
              <a:t>MARTÍNEZ GARCÍA, Marta; OLARÁN MÚGICA, Maria .Manual de catalogación en formato Marc : </a:t>
            </a:r>
            <a:r>
              <a:rPr lang="es-ES" dirty="0" err="1" smtClean="0"/>
              <a:t>Ibermarc</a:t>
            </a:r>
            <a:r>
              <a:rPr lang="es-ES" dirty="0" smtClean="0"/>
              <a:t> y Marc 21, monografías impresas y modernas. Madrid : Arco/Libros, 2005</a:t>
            </a:r>
          </a:p>
          <a:p>
            <a:r>
              <a:rPr lang="es-ES" dirty="0" smtClean="0"/>
              <a:t>PINTO DE MOLINA, María. La Catalogación de documentos : teoría y práctica. Madrid : Síntesis, 1994</a:t>
            </a:r>
          </a:p>
          <a:p>
            <a:r>
              <a:rPr lang="es-ES" dirty="0" smtClean="0"/>
              <a:t>Garrido </a:t>
            </a:r>
            <a:r>
              <a:rPr lang="es-ES" dirty="0" err="1" smtClean="0"/>
              <a:t>Arilla</a:t>
            </a:r>
            <a:r>
              <a:rPr lang="es-ES" dirty="0" smtClean="0"/>
              <a:t>, María Rosa. Teoría e historia de la catalogación de documentos. Madrid : Síntesis, 1999</a:t>
            </a:r>
          </a:p>
          <a:p>
            <a:r>
              <a:rPr lang="es-ES" dirty="0" err="1" smtClean="0"/>
              <a:t>Estivill</a:t>
            </a:r>
            <a:r>
              <a:rPr lang="es-ES" dirty="0" smtClean="0"/>
              <a:t> </a:t>
            </a:r>
            <a:r>
              <a:rPr lang="es-ES" dirty="0" err="1" smtClean="0"/>
              <a:t>Rius</a:t>
            </a:r>
            <a:r>
              <a:rPr lang="es-ES" dirty="0" smtClean="0"/>
              <a:t>, </a:t>
            </a:r>
            <a:r>
              <a:rPr lang="es-ES" dirty="0" err="1" smtClean="0"/>
              <a:t>Assumpció</a:t>
            </a:r>
            <a:r>
              <a:rPr lang="es-ES" dirty="0" smtClean="0"/>
              <a:t>. Catalogación de recursos electrónicos . Gijón : </a:t>
            </a:r>
            <a:r>
              <a:rPr lang="es-ES" dirty="0" err="1" smtClean="0"/>
              <a:t>Trea</a:t>
            </a:r>
            <a:r>
              <a:rPr lang="es-ES" dirty="0" smtClean="0"/>
              <a:t>, 2006</a:t>
            </a: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54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Bibliografía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r>
              <a:rPr lang="es-ES" sz="2000" dirty="0" smtClean="0"/>
              <a:t>RC</a:t>
            </a:r>
          </a:p>
          <a:p>
            <a:r>
              <a:rPr lang="es-ES" sz="2000" dirty="0" smtClean="0"/>
              <a:t>ISBD consolidada</a:t>
            </a:r>
          </a:p>
          <a:p>
            <a:r>
              <a:rPr lang="es-ES" sz="2000" dirty="0" smtClean="0"/>
              <a:t>Formato MARC 21 LC</a:t>
            </a:r>
          </a:p>
          <a:p>
            <a:r>
              <a:rPr lang="es-ES" sz="2000" dirty="0" smtClean="0"/>
              <a:t>Formato MARC 21 </a:t>
            </a:r>
            <a:r>
              <a:rPr lang="es-ES" sz="2000" dirty="0" err="1" smtClean="0"/>
              <a:t>Tradución</a:t>
            </a:r>
            <a:r>
              <a:rPr lang="es-ES" sz="2000" dirty="0" smtClean="0"/>
              <a:t> BN 2011</a:t>
            </a:r>
          </a:p>
          <a:p>
            <a:r>
              <a:rPr lang="es-ES" sz="2000" dirty="0" smtClean="0"/>
              <a:t>AACR2</a:t>
            </a:r>
          </a:p>
          <a:p>
            <a:r>
              <a:rPr lang="es-ES" sz="2000" dirty="0" smtClean="0"/>
              <a:t>Manual de </a:t>
            </a:r>
            <a:r>
              <a:rPr lang="es-ES" sz="2000" dirty="0" err="1" smtClean="0"/>
              <a:t>procedemento</a:t>
            </a:r>
            <a:r>
              <a:rPr lang="es-ES" sz="2000" dirty="0" smtClean="0"/>
              <a:t> de catalogación</a:t>
            </a:r>
          </a:p>
          <a:p>
            <a:r>
              <a:rPr lang="es-ES" sz="2000" dirty="0" smtClean="0"/>
              <a:t>A base de datos bibliográfica da BUSC</a:t>
            </a:r>
          </a:p>
          <a:p>
            <a:r>
              <a:rPr lang="es-ES" sz="2000" dirty="0" smtClean="0"/>
              <a:t>Manual de </a:t>
            </a:r>
            <a:r>
              <a:rPr lang="es-ES" sz="2000" dirty="0" err="1" smtClean="0"/>
              <a:t>millennium</a:t>
            </a:r>
            <a:endParaRPr lang="es-ES" sz="2000" dirty="0" smtClean="0"/>
          </a:p>
          <a:p>
            <a:r>
              <a:rPr lang="es-ES" sz="2000" dirty="0" smtClean="0"/>
              <a:t>CDU</a:t>
            </a:r>
          </a:p>
          <a:p>
            <a:r>
              <a:rPr lang="es-ES" sz="2000" dirty="0" smtClean="0"/>
              <a:t>Lista LAVAL</a:t>
            </a:r>
          </a:p>
          <a:p>
            <a:r>
              <a:rPr lang="es-ES" sz="2000" dirty="0" smtClean="0"/>
              <a:t>FRBR</a:t>
            </a:r>
          </a:p>
          <a:p>
            <a:r>
              <a:rPr lang="es-ES" sz="2000" dirty="0" smtClean="0"/>
              <a:t>RDA</a:t>
            </a: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55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Grazas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s-ES" dirty="0" smtClean="0">
                <a:sym typeface="Wingdings" pitchFamily="2" charset="2"/>
              </a:rPr>
              <a:t>100 1-	Javi</a:t>
            </a:r>
          </a:p>
          <a:p>
            <a:pPr marL="514350" indent="-514350">
              <a:buNone/>
            </a:pPr>
            <a:r>
              <a:rPr lang="es-ES" dirty="0" smtClean="0">
                <a:sym typeface="Wingdings" pitchFamily="2" charset="2"/>
              </a:rPr>
              <a:t>245 10	</a:t>
            </a:r>
            <a:r>
              <a:rPr lang="es-ES" dirty="0" err="1" smtClean="0">
                <a:sym typeface="Wingdings" pitchFamily="2" charset="2"/>
              </a:rPr>
              <a:t>Grazas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pola</a:t>
            </a:r>
            <a:r>
              <a:rPr lang="es-ES" dirty="0" smtClean="0">
                <a:sym typeface="Wingdings" pitchFamily="2" charset="2"/>
              </a:rPr>
              <a:t> atención /</a:t>
            </a:r>
            <a: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|</a:t>
            </a:r>
            <a:r>
              <a:rPr lang="es-ES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c</a:t>
            </a:r>
            <a:r>
              <a:rPr lang="es-ES" dirty="0" err="1" smtClean="0">
                <a:sym typeface="Wingdings" pitchFamily="2" charset="2"/>
              </a:rPr>
              <a:t>Javi</a:t>
            </a:r>
            <a:r>
              <a:rPr lang="es-ES" dirty="0" smtClean="0">
                <a:sym typeface="Wingdings" pitchFamily="2" charset="2"/>
              </a:rPr>
              <a:t> coa colaboración dos </a:t>
            </a:r>
            <a:r>
              <a:rPr lang="es-ES" dirty="0" err="1" smtClean="0">
                <a:sym typeface="Wingdings" pitchFamily="2" charset="2"/>
              </a:rPr>
              <a:t>compañeiros</a:t>
            </a:r>
            <a:endParaRPr lang="es-ES" dirty="0" smtClean="0">
              <a:sym typeface="Wingdings" pitchFamily="2" charset="2"/>
            </a:endParaRPr>
          </a:p>
          <a:p>
            <a:pPr marL="514350" indent="-514350">
              <a:buNone/>
            </a:pPr>
            <a:r>
              <a:rPr lang="es-ES" dirty="0" smtClean="0">
                <a:sym typeface="Wingdings" pitchFamily="2" charset="2"/>
              </a:rPr>
              <a:t>260 --	 Santiago:</a:t>
            </a:r>
            <a: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|b</a:t>
            </a:r>
            <a:r>
              <a:rPr lang="es-ES" dirty="0" smtClean="0">
                <a:sym typeface="Wingdings" pitchFamily="2" charset="2"/>
              </a:rPr>
              <a:t> MARC 21, </a:t>
            </a:r>
            <a: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|c</a:t>
            </a:r>
            <a:r>
              <a:rPr lang="es-ES" dirty="0" smtClean="0">
                <a:sym typeface="Wingdings" pitchFamily="2" charset="2"/>
              </a:rPr>
              <a:t>2011</a:t>
            </a:r>
          </a:p>
          <a:p>
            <a:pPr marL="514350" indent="-514350">
              <a:buNone/>
            </a:pPr>
            <a:r>
              <a:rPr lang="es-ES" dirty="0" smtClean="0">
                <a:sym typeface="Wingdings" pitchFamily="2" charset="2"/>
              </a:rPr>
              <a:t>300 --	8 horas:</a:t>
            </a:r>
            <a: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|</a:t>
            </a:r>
            <a:r>
              <a:rPr lang="es-ES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b</a:t>
            </a:r>
            <a:r>
              <a:rPr lang="es-ES" dirty="0" err="1" smtClean="0">
                <a:sym typeface="Wingdings" pitchFamily="2" charset="2"/>
              </a:rPr>
              <a:t>con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powerpoint</a:t>
            </a:r>
            <a:r>
              <a:rPr lang="es-ES" dirty="0" smtClean="0">
                <a:sym typeface="Wingdings" pitchFamily="2" charset="2"/>
              </a:rPr>
              <a:t>;</a:t>
            </a:r>
            <a: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|</a:t>
            </a:r>
            <a:r>
              <a:rPr lang="es-ES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c</a:t>
            </a:r>
            <a:r>
              <a:rPr lang="es-ES" dirty="0" err="1" smtClean="0">
                <a:sym typeface="Wingdings" pitchFamily="2" charset="2"/>
              </a:rPr>
              <a:t>a</a:t>
            </a:r>
            <a:r>
              <a:rPr lang="es-ES" dirty="0" smtClean="0">
                <a:sym typeface="Wingdings" pitchFamily="2" charset="2"/>
              </a:rPr>
              <a:t> poquitos</a:t>
            </a:r>
          </a:p>
          <a:p>
            <a:pPr marL="514350" indent="-514350">
              <a:buNone/>
            </a:pPr>
            <a:r>
              <a:rPr lang="es-ES" dirty="0" smtClean="0">
                <a:sym typeface="Wingdings" pitchFamily="2" charset="2"/>
              </a:rPr>
              <a:t>500 --	O </a:t>
            </a:r>
            <a:r>
              <a:rPr lang="es-ES" dirty="0" err="1" smtClean="0">
                <a:sym typeface="Wingdings" pitchFamily="2" charset="2"/>
              </a:rPr>
              <a:t>rexistro</a:t>
            </a:r>
            <a:r>
              <a:rPr lang="es-ES" dirty="0" smtClean="0">
                <a:sym typeface="Wingdings" pitchFamily="2" charset="2"/>
              </a:rPr>
              <a:t> de </a:t>
            </a:r>
            <a:r>
              <a:rPr lang="es-ES" dirty="0" err="1" smtClean="0">
                <a:sym typeface="Wingdings" pitchFamily="2" charset="2"/>
              </a:rPr>
              <a:t>agradecimento</a:t>
            </a:r>
            <a:r>
              <a:rPr lang="es-ES" dirty="0" smtClean="0">
                <a:sym typeface="Wingdings" pitchFamily="2" charset="2"/>
              </a:rPr>
              <a:t> contén </a:t>
            </a:r>
            <a:r>
              <a:rPr lang="es-ES" dirty="0" err="1" smtClean="0">
                <a:sym typeface="Wingdings" pitchFamily="2" charset="2"/>
              </a:rPr>
              <a:t>dous</a:t>
            </a:r>
            <a:r>
              <a:rPr lang="es-ES" dirty="0" smtClean="0">
                <a:sym typeface="Wingdings" pitchFamily="2" charset="2"/>
              </a:rPr>
              <a:t> errores gordos de formato</a:t>
            </a:r>
          </a:p>
          <a:p>
            <a:pPr marL="514350" indent="-514350">
              <a:buNone/>
            </a:pPr>
            <a:r>
              <a:rPr lang="es-ES" dirty="0" smtClean="0">
                <a:sym typeface="Wingdings" pitchFamily="2" charset="2"/>
              </a:rPr>
              <a:t>650 14 Suerte</a:t>
            </a:r>
          </a:p>
          <a:p>
            <a:pPr marL="514350" indent="-514350">
              <a:buNone/>
            </a:pPr>
            <a:r>
              <a:rPr lang="es-ES" dirty="0" smtClean="0">
                <a:sym typeface="Wingdings" pitchFamily="2" charset="2"/>
              </a:rPr>
              <a:t>710 2- </a:t>
            </a:r>
            <a:r>
              <a:rPr lang="es-ES" dirty="0" err="1" smtClean="0">
                <a:sym typeface="Wingdings" pitchFamily="2" charset="2"/>
              </a:rPr>
              <a:t>Compañeiros</a:t>
            </a:r>
            <a:endParaRPr lang="es-ES" dirty="0" smtClean="0">
              <a:sym typeface="Wingdings" pitchFamily="2" charset="2"/>
            </a:endParaRPr>
          </a:p>
          <a:p>
            <a:pPr marL="514350" indent="-514350" algn="ctr">
              <a:buNone/>
            </a:pPr>
            <a:endParaRPr lang="es-ES" dirty="0" smtClean="0">
              <a:sym typeface="Wingdings" pitchFamily="2" charset="2"/>
            </a:endParaRPr>
          </a:p>
          <a:p>
            <a:pPr marL="514350" indent="-514350">
              <a:buNone/>
            </a:pPr>
            <a:endParaRPr lang="es-ES" dirty="0" smtClean="0">
              <a:sym typeface="Wingdings" pitchFamily="2" charset="2"/>
            </a:endParaRPr>
          </a:p>
          <a:p>
            <a:pPr marL="514350" indent="-514350">
              <a:buNone/>
            </a:pPr>
            <a:r>
              <a:rPr lang="es-ES" dirty="0" smtClean="0">
                <a:sym typeface="Wingdings" pitchFamily="2" charset="2"/>
              </a:rPr>
              <a:t>	</a:t>
            </a:r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56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Areas</a:t>
            </a:r>
            <a:r>
              <a:rPr lang="es-ES" sz="2000" b="1" dirty="0" smtClean="0">
                <a:solidFill>
                  <a:srgbClr val="FF0000"/>
                </a:solidFill>
              </a:rPr>
              <a:t> ISBD / Capítulos RC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r>
              <a:rPr lang="es-ES" dirty="0" smtClean="0"/>
              <a:t> 1. Área de título e mención de </a:t>
            </a:r>
            <a:r>
              <a:rPr lang="es-ES" dirty="0" err="1" smtClean="0"/>
              <a:t>responsabilidade</a:t>
            </a:r>
            <a:endParaRPr lang="es-ES" dirty="0" smtClean="0"/>
          </a:p>
          <a:p>
            <a:r>
              <a:rPr lang="es-ES" dirty="0" smtClean="0"/>
              <a:t> 2. Área de edición</a:t>
            </a:r>
          </a:p>
          <a:p>
            <a:r>
              <a:rPr lang="es-ES" dirty="0" smtClean="0"/>
              <a:t> 3. Área de datos específicos da clase de documento</a:t>
            </a:r>
          </a:p>
          <a:p>
            <a:r>
              <a:rPr lang="es-ES" dirty="0" smtClean="0"/>
              <a:t> 4. Área de publicación  e de distribución, etc.</a:t>
            </a:r>
          </a:p>
          <a:p>
            <a:r>
              <a:rPr lang="es-ES" dirty="0" smtClean="0"/>
              <a:t> 5. Área de </a:t>
            </a:r>
            <a:r>
              <a:rPr lang="es-ES" dirty="0" err="1" smtClean="0"/>
              <a:t>descrición</a:t>
            </a:r>
            <a:r>
              <a:rPr lang="es-ES" dirty="0" smtClean="0"/>
              <a:t> física</a:t>
            </a:r>
          </a:p>
          <a:p>
            <a:r>
              <a:rPr lang="es-ES" dirty="0" smtClean="0"/>
              <a:t> 6. Área de serie</a:t>
            </a:r>
          </a:p>
          <a:p>
            <a:r>
              <a:rPr lang="es-ES" dirty="0" smtClean="0"/>
              <a:t> 7. Área de notas</a:t>
            </a:r>
          </a:p>
          <a:p>
            <a:r>
              <a:rPr lang="es-ES" dirty="0" smtClean="0"/>
              <a:t> 8. Área de número normalizado e das </a:t>
            </a:r>
            <a:r>
              <a:rPr lang="es-ES" dirty="0" err="1" smtClean="0"/>
              <a:t>condicións</a:t>
            </a:r>
            <a:r>
              <a:rPr lang="es-ES" dirty="0" smtClean="0"/>
              <a:t> de adquisición e </a:t>
            </a:r>
            <a:r>
              <a:rPr lang="es-ES" dirty="0" err="1" smtClean="0"/>
              <a:t>prezo</a:t>
            </a: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Cuberta</a:t>
            </a:r>
            <a:r>
              <a:rPr lang="es-ES" sz="2000" b="1" dirty="0" smtClean="0">
                <a:solidFill>
                  <a:srgbClr val="FF0000"/>
                </a:solidFill>
              </a:rPr>
              <a:t> do libro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10" name="9 Marcador de contenido" descr="Portada Mayr (1)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03330" y="1071563"/>
            <a:ext cx="3737339" cy="5253037"/>
          </a:xfrm>
        </p:spPr>
      </p:pic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err="1" smtClean="0">
                <a:solidFill>
                  <a:srgbClr val="FF0000"/>
                </a:solidFill>
              </a:rPr>
              <a:t>Primeira</a:t>
            </a:r>
            <a:r>
              <a:rPr lang="es-ES" sz="2000" b="1" dirty="0" smtClean="0">
                <a:solidFill>
                  <a:srgbClr val="FF0000"/>
                </a:solidFill>
              </a:rPr>
              <a:t> </a:t>
            </a:r>
            <a:r>
              <a:rPr lang="es-ES" sz="2000" b="1" dirty="0" err="1" smtClean="0">
                <a:solidFill>
                  <a:srgbClr val="FF0000"/>
                </a:solidFill>
              </a:rPr>
              <a:t>páxina</a:t>
            </a:r>
            <a:r>
              <a:rPr lang="es-ES" sz="2000" b="1" dirty="0" smtClean="0">
                <a:solidFill>
                  <a:srgbClr val="FF0000"/>
                </a:solidFill>
              </a:rPr>
              <a:t> en </a:t>
            </a:r>
            <a:r>
              <a:rPr lang="es-ES" sz="2000" b="1" dirty="0" err="1" smtClean="0">
                <a:solidFill>
                  <a:srgbClr val="FF0000"/>
                </a:solidFill>
              </a:rPr>
              <a:t>branco</a:t>
            </a:r>
            <a:r>
              <a:rPr lang="es-ES" sz="2000" b="1" dirty="0" smtClean="0">
                <a:solidFill>
                  <a:srgbClr val="FF0000"/>
                </a:solidFill>
              </a:rPr>
              <a:t> do libro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10" name="9 Marcador de contenido" descr="Portada Mayr (2)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9775" y="1071563"/>
            <a:ext cx="7444449" cy="5253037"/>
          </a:xfrm>
        </p:spPr>
      </p:pic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35719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Anteportada e Portada do libro</a:t>
            </a:r>
            <a:endParaRPr lang="es-ES" sz="2000" b="1" dirty="0">
              <a:solidFill>
                <a:srgbClr val="FF0000"/>
              </a:solidFill>
            </a:endParaRPr>
          </a:p>
        </p:txBody>
      </p:sp>
      <p:pic>
        <p:nvPicPr>
          <p:cNvPr id="10" name="9 Marcador de contenido" descr="Portada Mayr (3)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052736"/>
            <a:ext cx="7444449" cy="5253037"/>
          </a:xfrm>
        </p:spPr>
      </p:pic>
      <p:pic>
        <p:nvPicPr>
          <p:cNvPr id="9" name="Picture 7" descr="us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577850" cy="43497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0"/>
            <a:ext cx="8253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Biblioteca  Universitaria – Curso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Introdución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ao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formato MARC 21 – Parte 1: 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</a:rPr>
              <a:t>Descrición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 bibliográfica</a:t>
            </a:r>
            <a:endParaRPr lang="es-E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B582-0B18-4E19-805A-15F7B469B216}" type="datetime1">
              <a:rPr lang="es-ES" smtClean="0"/>
              <a:pPr/>
              <a:t>27/11/2011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29B-9B83-430B-A679-AE63AD9DDEFB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726</TotalTime>
  <Words>2722</Words>
  <Application>Microsoft Office PowerPoint</Application>
  <PresentationFormat>Presentación en pantalla (4:3)</PresentationFormat>
  <Paragraphs>457</Paragraphs>
  <Slides>56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57" baseType="lpstr">
      <vt:lpstr>Flujo</vt:lpstr>
      <vt:lpstr>Curso Introdución ao formato MARC 21 Aula de Informatica nº 1 (Facultade de Dereito) 28 nov. – 1 dec. 2011 </vt:lpstr>
      <vt:lpstr>Programa do curso</vt:lpstr>
      <vt:lpstr>Nube de conceptos (etiquetas)</vt:lpstr>
      <vt:lpstr>Factores clave na catalogación (1)</vt:lpstr>
      <vt:lpstr>Factores clave na catalogación (2)</vt:lpstr>
      <vt:lpstr>Areas ISBD / Capítulos RC</vt:lpstr>
      <vt:lpstr>Cuberta do libro</vt:lpstr>
      <vt:lpstr>Primeira páxina en branco do libro</vt:lpstr>
      <vt:lpstr>Anteportada e Portada do libro</vt:lpstr>
      <vt:lpstr>Verso da portada e prelimiares</vt:lpstr>
      <vt:lpstr>Ficha principal</vt:lpstr>
      <vt:lpstr>Fichas secundarias</vt:lpstr>
      <vt:lpstr>Rexistro bibliográfico en Millennium BUSC</vt:lpstr>
      <vt:lpstr>Rexistro bibliográfico en OPAC BUSC – Formato Normal</vt:lpstr>
      <vt:lpstr>Rexistro bibliográfico OPAC BUSC – Formato MARC</vt:lpstr>
      <vt:lpstr>Rexistro bibliográfico OPAC BUV – Formato Normal</vt:lpstr>
      <vt:lpstr>Rexistro bibliográfico OPAC BUV – Formato MARC</vt:lpstr>
      <vt:lpstr>Rexistro bibliográfico OPAC BUDC – Formato Normal</vt:lpstr>
      <vt:lpstr>Rexistro bibliográfico OPAC BUDC – Formato MARC</vt:lpstr>
      <vt:lpstr>Rexistro Formato MARC Autoridades</vt:lpstr>
      <vt:lpstr>Rexistro Formato MARC Fondos e localizacións</vt:lpstr>
      <vt:lpstr>Precaución</vt:lpstr>
      <vt:lpstr>Opcións do índice</vt:lpstr>
      <vt:lpstr>Patrón novo rexistro bibliográfico</vt:lpstr>
      <vt:lpstr>Traballando con Millennium Catalogación (1)</vt:lpstr>
      <vt:lpstr>Traballando con Millennium Catalogación (2)</vt:lpstr>
      <vt:lpstr>Traballando con Millennium Catalogación (3)</vt:lpstr>
      <vt:lpstr>O Formato MARC</vt:lpstr>
      <vt:lpstr>Clases de formatos MARC</vt:lpstr>
      <vt:lpstr>Responsable Formato MARC 21</vt:lpstr>
      <vt:lpstr>Historia do formato MARC</vt:lpstr>
      <vt:lpstr>Historia doS formatos MARC</vt:lpstr>
      <vt:lpstr>O futuro do Formato MARC</vt:lpstr>
      <vt:lpstr>Rexistro MARC 1982 </vt:lpstr>
      <vt:lpstr>Rexistro MARC 1982 – Formato de transmisión</vt:lpstr>
      <vt:lpstr>Rexistro MARC  1982 – Captura Z39-50</vt:lpstr>
      <vt:lpstr>Estrutura Formato MARC</vt:lpstr>
      <vt:lpstr>Etiquetas, Indicadores, Subcampos</vt:lpstr>
      <vt:lpstr>Etiquetas de campo</vt:lpstr>
      <vt:lpstr>Indicadores</vt:lpstr>
      <vt:lpstr>Subcampos</vt:lpstr>
      <vt:lpstr>Etiqueta MARC 856</vt:lpstr>
      <vt:lpstr>Estándares BUSC</vt:lpstr>
      <vt:lpstr>Códigos específicos de Millennium</vt:lpstr>
      <vt:lpstr>Visualización B Codigo 3</vt:lpstr>
      <vt:lpstr>Tipos de rexistro e letras asociadas</vt:lpstr>
      <vt:lpstr>Relación entre rexistros en Millennium</vt:lpstr>
      <vt:lpstr>Procedemento para a introducion de rexistros no catálogo (1)</vt:lpstr>
      <vt:lpstr>Procedemento para a introducion de rexistros no catálogo (2)</vt:lpstr>
      <vt:lpstr>Procedemento para a introducion de rexistros no catálogo (3)</vt:lpstr>
      <vt:lpstr>Contido do catálogo da BUSC</vt:lpstr>
      <vt:lpstr>Estrutura do catálogo da BUSC</vt:lpstr>
      <vt:lpstr>Manual do procedemento de catalogación da BUSC</vt:lpstr>
      <vt:lpstr>Manuais prácticos de catalogación</vt:lpstr>
      <vt:lpstr>Bibliografía</vt:lpstr>
      <vt:lpstr>Grazas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Introducion ao formato MARC 21</dc:title>
  <dc:creator> </dc:creator>
  <cp:lastModifiedBy>Tomás</cp:lastModifiedBy>
  <cp:revision>105</cp:revision>
  <dcterms:created xsi:type="dcterms:W3CDTF">2011-11-22T09:36:37Z</dcterms:created>
  <dcterms:modified xsi:type="dcterms:W3CDTF">2011-11-27T19:09:24Z</dcterms:modified>
</cp:coreProperties>
</file>