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61" r:id="rId3"/>
    <p:sldId id="262" r:id="rId4"/>
    <p:sldId id="269" r:id="rId5"/>
    <p:sldId id="268" r:id="rId6"/>
    <p:sldId id="265" r:id="rId7"/>
    <p:sldId id="266" r:id="rId8"/>
    <p:sldId id="264" r:id="rId9"/>
    <p:sldId id="270" r:id="rId10"/>
    <p:sldId id="267" r:id="rId11"/>
    <p:sldId id="275" r:id="rId12"/>
    <p:sldId id="277" r:id="rId13"/>
    <p:sldId id="276" r:id="rId14"/>
    <p:sldId id="263" r:id="rId15"/>
    <p:sldId id="271" r:id="rId16"/>
    <p:sldId id="274" r:id="rId17"/>
    <p:sldId id="273" r:id="rId18"/>
    <p:sldId id="272" r:id="rId19"/>
    <p:sldId id="278" r:id="rId20"/>
    <p:sldId id="280" r:id="rId21"/>
    <p:sldId id="279" r:id="rId22"/>
  </p:sldIdLst>
  <p:sldSz cx="9144000" cy="6858000" type="screen4x3"/>
  <p:notesSz cx="6669088" cy="9926638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99" autoAdjust="0"/>
    <p:restoredTop sz="86395" autoAdjust="0"/>
  </p:normalViewPr>
  <p:slideViewPr>
    <p:cSldViewPr>
      <p:cViewPr varScale="1">
        <p:scale>
          <a:sx n="99" d="100"/>
          <a:sy n="99" d="100"/>
        </p:scale>
        <p:origin x="1566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568" cy="4979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776946" y="0"/>
            <a:ext cx="2890568" cy="4979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CF1DDD-1F08-4CDA-990E-CA7664D2057E}" type="datetimeFigureOut">
              <a:rPr lang="es-ES" smtClean="0"/>
              <a:t>10/06/2016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8710"/>
            <a:ext cx="2890568" cy="4979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776946" y="9428710"/>
            <a:ext cx="2890568" cy="4979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FF50FB-679C-467D-94E2-0B0B085405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78576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568" cy="4979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776946" y="0"/>
            <a:ext cx="2890568" cy="4979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4CEF79-124A-4587-8314-18B0CF9674A2}" type="datetimeFigureOut">
              <a:rPr lang="es-ES" smtClean="0"/>
              <a:t>10/06/2016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67539" y="4776597"/>
            <a:ext cx="5334011" cy="391001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28710"/>
            <a:ext cx="2890568" cy="4979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776946" y="9428710"/>
            <a:ext cx="2890568" cy="4979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DB8F9-1709-4B40-A9D2-DCDC403CE0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5484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DB8F9-1709-4B40-A9D2-DCDC403CE0B3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23917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DB8F9-1709-4B40-A9D2-DCDC403CE0B3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66488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DB8F9-1709-4B40-A9D2-DCDC403CE0B3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01528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DB8F9-1709-4B40-A9D2-DCDC403CE0B3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83697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DB8F9-1709-4B40-A9D2-DCDC403CE0B3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1700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DB8F9-1709-4B40-A9D2-DCDC403CE0B3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48562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DB8F9-1709-4B40-A9D2-DCDC403CE0B3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36439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DB8F9-1709-4B40-A9D2-DCDC403CE0B3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50608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DB8F9-1709-4B40-A9D2-DCDC403CE0B3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29754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DB8F9-1709-4B40-A9D2-DCDC403CE0B3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28954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DB8F9-1709-4B40-A9D2-DCDC403CE0B3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3863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DB8F9-1709-4B40-A9D2-DCDC403CE0B3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16651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DB8F9-1709-4B40-A9D2-DCDC403CE0B3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17931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DB8F9-1709-4B40-A9D2-DCDC403CE0B3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60440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DB8F9-1709-4B40-A9D2-DCDC403CE0B3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35816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DB8F9-1709-4B40-A9D2-DCDC403CE0B3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73305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DB8F9-1709-4B40-A9D2-DCDC403CE0B3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45063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DB8F9-1709-4B40-A9D2-DCDC403CE0B3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6226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DB8F9-1709-4B40-A9D2-DCDC403CE0B3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74575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DB8F9-1709-4B40-A9D2-DCDC403CE0B3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04429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DB8F9-1709-4B40-A9D2-DCDC403CE0B3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7124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8E38-5281-4C5E-AEDC-ECBAA4AC7C3F}" type="datetimeFigureOut">
              <a:rPr lang="es-ES" smtClean="0"/>
              <a:t>10/06/2016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350F0-E0D7-4A69-8560-F35571B6606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1175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8E38-5281-4C5E-AEDC-ECBAA4AC7C3F}" type="datetimeFigureOut">
              <a:rPr lang="es-ES" smtClean="0"/>
              <a:t>10/06/2016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350F0-E0D7-4A69-8560-F35571B6606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0976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8E38-5281-4C5E-AEDC-ECBAA4AC7C3F}" type="datetimeFigureOut">
              <a:rPr lang="es-ES" smtClean="0"/>
              <a:t>10/06/2016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350F0-E0D7-4A69-8560-F35571B6606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3393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8E38-5281-4C5E-AEDC-ECBAA4AC7C3F}" type="datetimeFigureOut">
              <a:rPr lang="es-ES" smtClean="0"/>
              <a:t>10/06/2016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350F0-E0D7-4A69-8560-F35571B6606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31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8E38-5281-4C5E-AEDC-ECBAA4AC7C3F}" type="datetimeFigureOut">
              <a:rPr lang="es-ES" smtClean="0"/>
              <a:t>10/06/2016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350F0-E0D7-4A69-8560-F35571B6606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1138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8E38-5281-4C5E-AEDC-ECBAA4AC7C3F}" type="datetimeFigureOut">
              <a:rPr lang="es-ES" smtClean="0"/>
              <a:t>10/06/2016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350F0-E0D7-4A69-8560-F35571B6606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576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8E38-5281-4C5E-AEDC-ECBAA4AC7C3F}" type="datetimeFigureOut">
              <a:rPr lang="es-ES" smtClean="0"/>
              <a:t>10/06/2016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350F0-E0D7-4A69-8560-F35571B6606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6701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8E38-5281-4C5E-AEDC-ECBAA4AC7C3F}" type="datetimeFigureOut">
              <a:rPr lang="es-ES" smtClean="0"/>
              <a:t>10/06/2016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350F0-E0D7-4A69-8560-F35571B6606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7944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8E38-5281-4C5E-AEDC-ECBAA4AC7C3F}" type="datetimeFigureOut">
              <a:rPr lang="es-ES" smtClean="0"/>
              <a:t>10/06/2016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350F0-E0D7-4A69-8560-F35571B6606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5352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8E38-5281-4C5E-AEDC-ECBAA4AC7C3F}" type="datetimeFigureOut">
              <a:rPr lang="es-ES" smtClean="0"/>
              <a:t>10/06/2016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350F0-E0D7-4A69-8560-F35571B6606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2239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8E38-5281-4C5E-AEDC-ECBAA4AC7C3F}" type="datetimeFigureOut">
              <a:rPr lang="es-ES" smtClean="0"/>
              <a:t>10/06/2016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350F0-E0D7-4A69-8560-F35571B6606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3954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28E38-5281-4C5E-AEDC-ECBAA4AC7C3F}" type="datetimeFigureOut">
              <a:rPr lang="es-ES" smtClean="0"/>
              <a:t>10/06/2016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350F0-E0D7-4A69-8560-F35571B6606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6567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grial.unileon.e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hyperlink" Target="https://play.google.com/store/apps/details?id=appinventor.ai_mjgarmi.BIBLIOTECA&amp;hl=es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hyperlink" Target="http://innova.diariodeleon.es/el-grial-que-todo-lo-sabe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hyperlink" Target="http://http/bibliotecas.unileon.es/ciencias-economicas-empresariales/libros-electronicos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hyperlink" Target="http://bibliotecas.unileon.es/ciencias-economicas-empresariales/files/2015/03/piramide-en-grial-con-im%C3%A1genes.pdf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m.matias@unileon.e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xercode.es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diariodeleon.es/noticias/leon/universidad-lanza-grial-plataforma-red-2-300-libros-cientificos-online_959394.html" TargetMode="Externa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hyperlink" Target="https://videos.unileon.es/video/84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 rot="10800000" flipV="1">
            <a:off x="1835694" y="3100682"/>
            <a:ext cx="6120679" cy="904382"/>
          </a:xfrm>
        </p:spPr>
        <p:txBody>
          <a:bodyPr>
            <a:normAutofit/>
          </a:bodyPr>
          <a:lstStyle/>
          <a:p>
            <a:r>
              <a:rPr lang="es-ES" dirty="0" smtClean="0">
                <a:hlinkClick r:id="rId3"/>
              </a:rPr>
              <a:t>GRIAL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b="1" dirty="0" smtClean="0"/>
              <a:t>G</a:t>
            </a:r>
            <a:r>
              <a:rPr lang="es-ES" dirty="0" smtClean="0"/>
              <a:t>estión de </a:t>
            </a:r>
            <a:r>
              <a:rPr lang="es-ES" b="1" dirty="0" smtClean="0"/>
              <a:t>R</a:t>
            </a:r>
            <a:r>
              <a:rPr lang="es-ES" dirty="0" smtClean="0"/>
              <a:t>ecursos de </a:t>
            </a:r>
            <a:r>
              <a:rPr lang="es-ES" b="1" dirty="0" smtClean="0"/>
              <a:t>I</a:t>
            </a:r>
            <a:r>
              <a:rPr lang="es-ES" dirty="0" smtClean="0"/>
              <a:t>nformación de </a:t>
            </a:r>
            <a:r>
              <a:rPr lang="es-ES" b="1" dirty="0" smtClean="0"/>
              <a:t>A</a:t>
            </a:r>
            <a:r>
              <a:rPr lang="es-ES" dirty="0" smtClean="0"/>
              <a:t>cceso en </a:t>
            </a:r>
            <a:r>
              <a:rPr lang="es-ES" b="1" dirty="0" smtClean="0"/>
              <a:t>L</a:t>
            </a:r>
            <a:r>
              <a:rPr lang="es-ES" dirty="0" smtClean="0"/>
              <a:t>ínea</a:t>
            </a:r>
            <a:endParaRPr lang="es-E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3" y="764704"/>
            <a:ext cx="4608513" cy="2032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772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6672"/>
            <a:ext cx="3034680" cy="13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agen 2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576" y="332656"/>
            <a:ext cx="4248472" cy="629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57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6672"/>
            <a:ext cx="3034680" cy="13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0662" y="1988840"/>
            <a:ext cx="6162675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17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6672"/>
            <a:ext cx="3034680" cy="13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1784417"/>
            <a:ext cx="8064896" cy="4815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67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6672"/>
            <a:ext cx="3034680" cy="13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1700808"/>
            <a:ext cx="7848872" cy="4919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20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6672"/>
            <a:ext cx="3034680" cy="13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agen 2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536" y="1814922"/>
            <a:ext cx="8352928" cy="517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6672"/>
            <a:ext cx="3034680" cy="13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539552" y="2060848"/>
            <a:ext cx="813690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/>
              <a:t>Acciones de promoción en la Biblioteca de Ciencias Económicas y Empresariales</a:t>
            </a:r>
            <a:r>
              <a:rPr lang="es-ES" sz="2400" dirty="0" smtClean="0"/>
              <a:t>:</a:t>
            </a:r>
          </a:p>
          <a:p>
            <a:pPr algn="just"/>
            <a:endParaRPr lang="es-ES" sz="2400" dirty="0" smtClean="0"/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 smtClean="0"/>
              <a:t>Entrada en el blog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 smtClean="0"/>
              <a:t>Listados por editoriales con i</a:t>
            </a:r>
            <a:r>
              <a:rPr lang="es-ES" sz="2400" dirty="0" smtClean="0">
                <a:solidFill>
                  <a:srgbClr val="000000"/>
                </a:solidFill>
              </a:rPr>
              <a:t>nformación </a:t>
            </a:r>
            <a:r>
              <a:rPr lang="es-ES" sz="2400" dirty="0">
                <a:solidFill>
                  <a:srgbClr val="000000"/>
                </a:solidFill>
              </a:rPr>
              <a:t>sobre si el libro figura en la  bibliografía recomendada de alguna de </a:t>
            </a:r>
            <a:r>
              <a:rPr lang="es-ES" sz="2400" dirty="0" smtClean="0">
                <a:solidFill>
                  <a:srgbClr val="000000"/>
                </a:solidFill>
              </a:rPr>
              <a:t>sus </a:t>
            </a:r>
            <a:r>
              <a:rPr lang="es-ES" sz="2400" dirty="0">
                <a:solidFill>
                  <a:srgbClr val="000000"/>
                </a:solidFill>
              </a:rPr>
              <a:t>asignaturas </a:t>
            </a:r>
            <a:endParaRPr lang="es-ES" sz="2400" dirty="0" smtClean="0">
              <a:solidFill>
                <a:srgbClr val="000000"/>
              </a:solidFill>
            </a:endParaRP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srgbClr val="000000"/>
                </a:solidFill>
              </a:rPr>
              <a:t>Etiquetas para pegar a los libros de las estanterías que tienen edición electrónica</a:t>
            </a: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endParaRPr lang="es-ES" sz="2400" dirty="0" smtClean="0">
              <a:solidFill>
                <a:srgbClr val="000000"/>
              </a:solidFill>
            </a:endParaRP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52119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6672"/>
            <a:ext cx="3034680" cy="13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54"/>
          <p:cNvSpPr>
            <a:spLocks noChangeArrowheads="1"/>
          </p:cNvSpPr>
          <p:nvPr/>
        </p:nvSpPr>
        <p:spPr bwMode="auto">
          <a:xfrm>
            <a:off x="1043608" y="-179087"/>
            <a:ext cx="8613543" cy="358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504" tIns="634800" rIns="228528" bIns="977592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52" name="Rectangle 71"/>
          <p:cNvSpPr>
            <a:spLocks noChangeArrowheads="1"/>
          </p:cNvSpPr>
          <p:nvPr/>
        </p:nvSpPr>
        <p:spPr bwMode="auto">
          <a:xfrm>
            <a:off x="1043608" y="8234881"/>
            <a:ext cx="861354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s-E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en-US" altLang="es-E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en-US" alt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3" name="Imagen 52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9632" y="2204864"/>
            <a:ext cx="7178644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04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6672"/>
            <a:ext cx="3034680" cy="13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Imagen 3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9632" y="1783080"/>
            <a:ext cx="6840760" cy="452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03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6672"/>
            <a:ext cx="3034680" cy="13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340768"/>
            <a:ext cx="3744416" cy="499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17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6672"/>
            <a:ext cx="3034680" cy="13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827584" y="2276872"/>
            <a:ext cx="68225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Clr>
                <a:srgbClr val="FF0000"/>
              </a:buClr>
              <a:buFont typeface="+mj-lt"/>
              <a:buAutoNum type="arabicPeriod" startAt="3"/>
            </a:pPr>
            <a:r>
              <a:rPr lang="es-ES" sz="2400" dirty="0" smtClean="0">
                <a:solidFill>
                  <a:srgbClr val="FF0000"/>
                </a:solidFill>
              </a:rPr>
              <a:t>UTILIZACIÓN</a:t>
            </a:r>
          </a:p>
          <a:p>
            <a:pPr algn="ctr"/>
            <a:r>
              <a:rPr lang="es-ES" sz="2400" dirty="0" smtClean="0"/>
              <a:t>Informes </a:t>
            </a:r>
            <a:r>
              <a:rPr lang="es-ES" sz="2400" dirty="0" smtClean="0"/>
              <a:t>de la </a:t>
            </a:r>
            <a:r>
              <a:rPr lang="es-ES" sz="2400" dirty="0" smtClean="0"/>
              <a:t>intranet</a:t>
            </a:r>
          </a:p>
          <a:p>
            <a:pPr algn="just"/>
            <a:endParaRPr lang="es-ES" sz="2400" dirty="0" smtClean="0"/>
          </a:p>
          <a:p>
            <a:pPr algn="just"/>
            <a:r>
              <a:rPr lang="es-ES" sz="2400" dirty="0" smtClean="0"/>
              <a:t>Usuarios</a:t>
            </a:r>
            <a:r>
              <a:rPr lang="es-ES" sz="2400" dirty="0" smtClean="0"/>
              <a:t>:</a:t>
            </a:r>
          </a:p>
          <a:p>
            <a:pPr algn="just"/>
            <a:endParaRPr lang="es-ES" sz="2400" dirty="0" smtClean="0"/>
          </a:p>
          <a:p>
            <a:pPr marL="28575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 smtClean="0"/>
              <a:t>500 han usado la </a:t>
            </a:r>
            <a:r>
              <a:rPr lang="es-ES" sz="2400" dirty="0" smtClean="0"/>
              <a:t>plataforma (3% de los usuarios potenciales)</a:t>
            </a:r>
            <a:endParaRPr lang="es-ES" sz="2400" dirty="0" smtClean="0"/>
          </a:p>
          <a:p>
            <a:pPr marL="28575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 smtClean="0"/>
              <a:t>50% un solo préstamo</a:t>
            </a:r>
          </a:p>
          <a:p>
            <a:pPr marL="28575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/>
              <a:t>5</a:t>
            </a:r>
            <a:r>
              <a:rPr lang="es-ES" sz="2400" dirty="0" smtClean="0"/>
              <a:t> muy activos, más de 30 préstamos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7015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6672"/>
            <a:ext cx="3034680" cy="13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1501945" y="2348880"/>
            <a:ext cx="6670455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ES" dirty="0" smtClean="0"/>
          </a:p>
          <a:p>
            <a:pPr marL="742950" indent="-742950" algn="just">
              <a:buClr>
                <a:srgbClr val="FF0000"/>
              </a:buClr>
              <a:buFont typeface="+mj-lt"/>
              <a:buAutoNum type="arabicPeriod"/>
            </a:pPr>
            <a:r>
              <a:rPr lang="es-ES" sz="4000" dirty="0" smtClean="0"/>
              <a:t>Historia de la plataforma</a:t>
            </a:r>
          </a:p>
          <a:p>
            <a:pPr marL="742950" indent="-742950" algn="just">
              <a:buClr>
                <a:srgbClr val="FF0000"/>
              </a:buClr>
              <a:buFont typeface="+mj-lt"/>
              <a:buAutoNum type="arabicPeriod"/>
            </a:pPr>
            <a:r>
              <a:rPr lang="es-ES" sz="4000" dirty="0" smtClean="0"/>
              <a:t>Acciones de </a:t>
            </a:r>
            <a:r>
              <a:rPr lang="es-ES" sz="4000" dirty="0"/>
              <a:t>difusión y promoción</a:t>
            </a:r>
            <a:endParaRPr lang="es-ES" sz="4000" dirty="0" smtClean="0"/>
          </a:p>
          <a:p>
            <a:pPr marL="742950" indent="-742950">
              <a:buClr>
                <a:srgbClr val="FF0000"/>
              </a:buClr>
              <a:buFont typeface="+mj-lt"/>
              <a:buAutoNum type="arabicPeriod"/>
            </a:pPr>
            <a:r>
              <a:rPr lang="es-ES" sz="4000" dirty="0" smtClean="0"/>
              <a:t>Utilización</a:t>
            </a:r>
            <a:endParaRPr lang="es-ES" sz="4000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4885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6672"/>
            <a:ext cx="3034680" cy="13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1115616" y="2274838"/>
            <a:ext cx="67687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es-ES" sz="2400" dirty="0">
                <a:solidFill>
                  <a:prstClr val="black"/>
                </a:solidFill>
              </a:rPr>
              <a:t>Ejemplares </a:t>
            </a:r>
            <a:r>
              <a:rPr lang="es-ES" sz="2400" dirty="0" smtClean="0">
                <a:solidFill>
                  <a:prstClr val="black"/>
                </a:solidFill>
              </a:rPr>
              <a:t>:</a:t>
            </a:r>
          </a:p>
          <a:p>
            <a:pPr lvl="0" algn="just">
              <a:buClr>
                <a:srgbClr val="FF0000"/>
              </a:buClr>
            </a:pPr>
            <a:endParaRPr lang="es-ES" sz="2400" dirty="0">
              <a:solidFill>
                <a:prstClr val="black"/>
              </a:solidFill>
            </a:endParaRP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>
                <a:solidFill>
                  <a:prstClr val="black"/>
                </a:solidFill>
              </a:rPr>
              <a:t>16 libros tienen 10 o más préstamos</a:t>
            </a: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>
                <a:solidFill>
                  <a:prstClr val="black"/>
                </a:solidFill>
              </a:rPr>
              <a:t>Predomina la temática relacionada con la E</a:t>
            </a:r>
            <a:r>
              <a:rPr lang="es-ES" sz="2400" dirty="0" smtClean="0">
                <a:solidFill>
                  <a:prstClr val="black"/>
                </a:solidFill>
              </a:rPr>
              <a:t>conomía </a:t>
            </a:r>
            <a:r>
              <a:rPr lang="es-ES" sz="2400" dirty="0">
                <a:solidFill>
                  <a:prstClr val="black"/>
                </a:solidFill>
              </a:rPr>
              <a:t>seguida por la B</a:t>
            </a:r>
            <a:r>
              <a:rPr lang="es-ES" sz="2400" dirty="0" smtClean="0">
                <a:solidFill>
                  <a:prstClr val="black"/>
                </a:solidFill>
              </a:rPr>
              <a:t>iblioteconomía</a:t>
            </a: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prstClr val="black"/>
                </a:solidFill>
              </a:rPr>
              <a:t>13 reservas satisfechas</a:t>
            </a:r>
            <a:endParaRPr lang="es-E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69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6672"/>
            <a:ext cx="3034680" cy="13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2411760" y="2852936"/>
            <a:ext cx="580902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dirty="0"/>
              <a:t>¡</a:t>
            </a:r>
            <a:r>
              <a:rPr lang="es-ES" sz="2400" dirty="0" smtClean="0"/>
              <a:t>Gracias por su atención</a:t>
            </a:r>
            <a:r>
              <a:rPr lang="es-ES" sz="2400" dirty="0" smtClean="0"/>
              <a:t>!</a:t>
            </a:r>
          </a:p>
          <a:p>
            <a:endParaRPr lang="es-ES" sz="2400" dirty="0" smtClean="0"/>
          </a:p>
          <a:p>
            <a:pPr algn="r"/>
            <a:r>
              <a:rPr lang="es-ES" sz="2400" dirty="0" smtClean="0"/>
              <a:t>Marta Matías</a:t>
            </a:r>
          </a:p>
          <a:p>
            <a:pPr algn="r"/>
            <a:r>
              <a:rPr lang="es-ES" sz="2400" dirty="0" smtClean="0">
                <a:hlinkClick r:id="rId4"/>
              </a:rPr>
              <a:t>m.matias@unileon.es</a:t>
            </a:r>
            <a:endParaRPr lang="es-ES" sz="2400" dirty="0" smtClean="0"/>
          </a:p>
          <a:p>
            <a:pPr algn="r"/>
            <a:r>
              <a:rPr lang="es-ES" sz="2400" dirty="0" smtClean="0"/>
              <a:t>Santiago de Compostela, 13 de junio de 2016</a:t>
            </a:r>
            <a:endParaRPr lang="es-ES" sz="2400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2312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60648"/>
            <a:ext cx="3034680" cy="1554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755576" y="1988840"/>
            <a:ext cx="7272808" cy="648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spcBef>
                <a:spcPct val="20000"/>
              </a:spcBef>
              <a:buClr>
                <a:srgbClr val="FF0000"/>
              </a:buClr>
              <a:buFont typeface="+mj-lt"/>
              <a:buAutoNum type="arabicPeriod"/>
            </a:pPr>
            <a:r>
              <a:rPr lang="es-ES" sz="2400" dirty="0" smtClean="0">
                <a:solidFill>
                  <a:srgbClr val="FF0000"/>
                </a:solidFill>
              </a:rPr>
              <a:t>HISTORIA</a:t>
            </a:r>
          </a:p>
          <a:p>
            <a:pPr lvl="0">
              <a:spcBef>
                <a:spcPct val="20000"/>
              </a:spcBef>
            </a:pPr>
            <a:r>
              <a:rPr lang="es-ES" sz="2400" dirty="0" smtClean="0">
                <a:solidFill>
                  <a:prstClr val="black"/>
                </a:solidFill>
              </a:rPr>
              <a:t>Marzo </a:t>
            </a:r>
            <a:r>
              <a:rPr lang="es-ES" sz="2400" dirty="0">
                <a:solidFill>
                  <a:prstClr val="black"/>
                </a:solidFill>
              </a:rPr>
              <a:t>de 2014:</a:t>
            </a:r>
          </a:p>
          <a:p>
            <a:pPr marL="800100" lvl="1" indent="-342900" algn="just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prstClr val="black"/>
                </a:solidFill>
              </a:rPr>
              <a:t>Reunión informativa sobre </a:t>
            </a:r>
            <a:r>
              <a:rPr lang="es-ES" sz="2400" dirty="0">
                <a:solidFill>
                  <a:prstClr val="black"/>
                </a:solidFill>
              </a:rPr>
              <a:t>la decisión de adquirir la plataforma </a:t>
            </a:r>
            <a:r>
              <a:rPr lang="es-ES" sz="2400" dirty="0" smtClean="0">
                <a:solidFill>
                  <a:prstClr val="black"/>
                </a:solidFill>
              </a:rPr>
              <a:t>y el </a:t>
            </a:r>
            <a:r>
              <a:rPr lang="es-ES" sz="2400" dirty="0">
                <a:solidFill>
                  <a:prstClr val="black"/>
                </a:solidFill>
              </a:rPr>
              <a:t>proceso de implementación de la </a:t>
            </a:r>
            <a:r>
              <a:rPr lang="es-ES" sz="2400" dirty="0" smtClean="0">
                <a:solidFill>
                  <a:prstClr val="black"/>
                </a:solidFill>
              </a:rPr>
              <a:t>misma</a:t>
            </a:r>
          </a:p>
          <a:p>
            <a:pPr marL="800100" lvl="1" indent="-342900" algn="just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prstClr val="black"/>
                </a:solidFill>
              </a:rPr>
              <a:t>Jornada de formación en Salamanca</a:t>
            </a:r>
            <a:endParaRPr lang="es-ES" sz="2400" dirty="0">
              <a:solidFill>
                <a:prstClr val="black"/>
              </a:solidFill>
            </a:endParaRPr>
          </a:p>
          <a:p>
            <a:pPr lvl="0" algn="just">
              <a:spcBef>
                <a:spcPct val="20000"/>
              </a:spcBef>
            </a:pPr>
            <a:r>
              <a:rPr lang="es-ES" sz="2400" dirty="0">
                <a:solidFill>
                  <a:prstClr val="black"/>
                </a:solidFill>
              </a:rPr>
              <a:t>Mayo de 2014: </a:t>
            </a:r>
          </a:p>
          <a:p>
            <a:pPr marL="800100" lvl="1" indent="-342900" algn="just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>
                <a:solidFill>
                  <a:prstClr val="black"/>
                </a:solidFill>
              </a:rPr>
              <a:t>Visita y presentación de </a:t>
            </a:r>
            <a:r>
              <a:rPr lang="es-ES" sz="2400" dirty="0" err="1">
                <a:solidFill>
                  <a:prstClr val="black"/>
                </a:solidFill>
              </a:rPr>
              <a:t>Xebook</a:t>
            </a:r>
            <a:r>
              <a:rPr lang="es-ES" sz="2400" dirty="0">
                <a:solidFill>
                  <a:prstClr val="black"/>
                </a:solidFill>
              </a:rPr>
              <a:t> a cargo de Miguel  </a:t>
            </a:r>
            <a:r>
              <a:rPr lang="es-ES" sz="2400" dirty="0" smtClean="0">
                <a:solidFill>
                  <a:prstClr val="black"/>
                </a:solidFill>
              </a:rPr>
              <a:t>Ángel Calvo Lázaro, director de </a:t>
            </a:r>
            <a:r>
              <a:rPr lang="es-ES" sz="2400" dirty="0" err="1" smtClean="0">
                <a:solidFill>
                  <a:prstClr val="black"/>
                </a:solidFill>
                <a:hlinkClick r:id="rId4"/>
              </a:rPr>
              <a:t>Xercode</a:t>
            </a:r>
            <a:endParaRPr lang="es-ES" sz="2400" dirty="0">
              <a:solidFill>
                <a:prstClr val="black"/>
              </a:solidFill>
            </a:endParaRPr>
          </a:p>
          <a:p>
            <a:pPr marL="800100" lvl="1" indent="-342900" algn="just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>
                <a:solidFill>
                  <a:prstClr val="black"/>
                </a:solidFill>
              </a:rPr>
              <a:t>Petición de sugerencias de nombre para la plataforma y el </a:t>
            </a:r>
            <a:r>
              <a:rPr lang="es-ES" sz="2400" dirty="0" smtClean="0">
                <a:solidFill>
                  <a:prstClr val="black"/>
                </a:solidFill>
              </a:rPr>
              <a:t>servidor</a:t>
            </a:r>
          </a:p>
          <a:p>
            <a:pPr lvl="1" algn="just">
              <a:spcBef>
                <a:spcPct val="20000"/>
              </a:spcBef>
            </a:pPr>
            <a:endParaRPr lang="es-ES" sz="2400" dirty="0">
              <a:solidFill>
                <a:prstClr val="black"/>
              </a:solidFill>
            </a:endParaRPr>
          </a:p>
          <a:p>
            <a:pPr lvl="1" algn="just">
              <a:spcBef>
                <a:spcPct val="20000"/>
              </a:spcBef>
            </a:pPr>
            <a:endParaRPr lang="es-ES" sz="2400" dirty="0" smtClean="0">
              <a:solidFill>
                <a:prstClr val="black"/>
              </a:solidFill>
            </a:endParaRPr>
          </a:p>
          <a:p>
            <a:pPr lvl="1" algn="just">
              <a:spcBef>
                <a:spcPct val="20000"/>
              </a:spcBef>
            </a:pPr>
            <a:endParaRPr lang="es-ES" sz="2400" dirty="0">
              <a:solidFill>
                <a:prstClr val="black"/>
              </a:solidFill>
            </a:endParaRPr>
          </a:p>
          <a:p>
            <a:pPr lvl="1">
              <a:spcBef>
                <a:spcPct val="20000"/>
              </a:spcBef>
            </a:pPr>
            <a:endParaRPr lang="es-ES" sz="1200" dirty="0">
              <a:solidFill>
                <a:prstClr val="black"/>
              </a:solidFill>
            </a:endParaRPr>
          </a:p>
          <a:p>
            <a:pPr lvl="1">
              <a:spcBef>
                <a:spcPct val="20000"/>
              </a:spcBef>
            </a:pP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90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6672"/>
            <a:ext cx="3034680" cy="13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1115616" y="1814922"/>
            <a:ext cx="6840760" cy="7335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es-ES" sz="2400" dirty="0">
                <a:solidFill>
                  <a:prstClr val="black"/>
                </a:solidFill>
              </a:rPr>
              <a:t>Junio de 2014</a:t>
            </a:r>
          </a:p>
          <a:p>
            <a:pPr marL="800100" lvl="1" indent="-342900" algn="just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>
                <a:solidFill>
                  <a:prstClr val="black"/>
                </a:solidFill>
              </a:rPr>
              <a:t>Acceso a la consola de administración </a:t>
            </a:r>
          </a:p>
          <a:p>
            <a:pPr marL="800100" lvl="1" indent="-342900" algn="just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>
                <a:solidFill>
                  <a:prstClr val="black"/>
                </a:solidFill>
              </a:rPr>
              <a:t>Cargas de libros ajenos </a:t>
            </a:r>
          </a:p>
          <a:p>
            <a:pPr lvl="0">
              <a:spcBef>
                <a:spcPct val="20000"/>
              </a:spcBef>
            </a:pPr>
            <a:r>
              <a:rPr lang="es-ES" sz="2400" dirty="0" smtClean="0">
                <a:solidFill>
                  <a:prstClr val="black"/>
                </a:solidFill>
              </a:rPr>
              <a:t>Septiembre de 2014</a:t>
            </a:r>
          </a:p>
          <a:p>
            <a:pPr marL="800100" lvl="1" indent="-342900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prstClr val="black"/>
                </a:solidFill>
              </a:rPr>
              <a:t>Sesión formativa a cargo de Enrique Martín</a:t>
            </a:r>
          </a:p>
          <a:p>
            <a:pPr>
              <a:spcBef>
                <a:spcPts val="335"/>
              </a:spcBef>
              <a:spcAft>
                <a:spcPts val="0"/>
              </a:spcAft>
            </a:pPr>
            <a:r>
              <a:rPr lang="es-ES" sz="2400" dirty="0" smtClean="0">
                <a:solidFill>
                  <a:srgbClr val="000000"/>
                </a:solidFill>
              </a:rPr>
              <a:t>Octubre </a:t>
            </a:r>
            <a:r>
              <a:rPr lang="es-ES" sz="2400" dirty="0">
                <a:solidFill>
                  <a:srgbClr val="000000"/>
                </a:solidFill>
              </a:rPr>
              <a:t>de 2014</a:t>
            </a:r>
            <a:endParaRPr lang="es-ES" sz="2400" dirty="0">
              <a:ea typeface="Times New Roman" panose="02020603050405020304" pitchFamily="18" charset="0"/>
            </a:endParaRPr>
          </a:p>
          <a:p>
            <a:pPr marL="800100" indent="-342900">
              <a:spcBef>
                <a:spcPts val="290"/>
              </a:spcBef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>
                <a:solidFill>
                  <a:srgbClr val="000000"/>
                </a:solidFill>
              </a:rPr>
              <a:t>Ajustes en las reservas</a:t>
            </a:r>
            <a:endParaRPr lang="es-ES" sz="2400" dirty="0">
              <a:ea typeface="Times New Roman" panose="02020603050405020304" pitchFamily="18" charset="0"/>
            </a:endParaRPr>
          </a:p>
          <a:p>
            <a:pPr marL="800100" indent="-342900">
              <a:spcBef>
                <a:spcPts val="290"/>
              </a:spcBef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>
                <a:solidFill>
                  <a:srgbClr val="000000"/>
                </a:solidFill>
              </a:rPr>
              <a:t>Cargas de registros en Millennium</a:t>
            </a:r>
            <a:endParaRPr lang="es-ES" sz="2400" dirty="0">
              <a:ea typeface="Times New Roman" panose="02020603050405020304" pitchFamily="18" charset="0"/>
            </a:endParaRPr>
          </a:p>
          <a:p>
            <a:pPr lvl="1">
              <a:spcBef>
                <a:spcPct val="20000"/>
              </a:spcBef>
            </a:pPr>
            <a:endParaRPr lang="es-ES" sz="2400" dirty="0">
              <a:solidFill>
                <a:prstClr val="black"/>
              </a:solidFill>
            </a:endParaRPr>
          </a:p>
          <a:p>
            <a:pPr lvl="1">
              <a:spcBef>
                <a:spcPct val="20000"/>
              </a:spcBef>
            </a:pPr>
            <a:endParaRPr lang="es-ES" sz="2400" dirty="0" smtClean="0">
              <a:solidFill>
                <a:prstClr val="black"/>
              </a:solidFill>
            </a:endParaRPr>
          </a:p>
          <a:p>
            <a:pPr lvl="1">
              <a:spcBef>
                <a:spcPct val="20000"/>
              </a:spcBef>
            </a:pPr>
            <a:endParaRPr lang="es-ES" dirty="0">
              <a:solidFill>
                <a:prstClr val="black"/>
              </a:solidFill>
            </a:endParaRPr>
          </a:p>
          <a:p>
            <a:pPr lvl="1">
              <a:spcBef>
                <a:spcPct val="20000"/>
              </a:spcBef>
            </a:pPr>
            <a:endParaRPr lang="es-ES" dirty="0" smtClean="0">
              <a:solidFill>
                <a:prstClr val="black"/>
              </a:solidFill>
            </a:endParaRPr>
          </a:p>
          <a:p>
            <a:pPr lvl="1">
              <a:spcBef>
                <a:spcPct val="20000"/>
              </a:spcBef>
            </a:pPr>
            <a:endParaRPr lang="es-ES" dirty="0">
              <a:solidFill>
                <a:prstClr val="black"/>
              </a:solidFill>
            </a:endParaRPr>
          </a:p>
          <a:p>
            <a:pPr lvl="1">
              <a:spcBef>
                <a:spcPct val="20000"/>
              </a:spcBef>
            </a:pPr>
            <a:endParaRPr lang="es-ES" dirty="0" smtClean="0">
              <a:solidFill>
                <a:prstClr val="black"/>
              </a:solidFill>
            </a:endParaRPr>
          </a:p>
          <a:p>
            <a:pPr lvl="1">
              <a:spcBef>
                <a:spcPct val="20000"/>
              </a:spcBef>
            </a:pPr>
            <a:endParaRPr lang="es-ES" dirty="0">
              <a:solidFill>
                <a:prstClr val="black"/>
              </a:solidFill>
            </a:endParaRPr>
          </a:p>
          <a:p>
            <a:pPr lvl="1">
              <a:spcBef>
                <a:spcPct val="20000"/>
              </a:spcBef>
            </a:pPr>
            <a:endParaRPr lang="es-ES" dirty="0" smtClean="0">
              <a:solidFill>
                <a:prstClr val="black"/>
              </a:solidFill>
            </a:endParaRPr>
          </a:p>
          <a:p>
            <a:pPr lvl="1">
              <a:spcBef>
                <a:spcPct val="20000"/>
              </a:spcBef>
            </a:pPr>
            <a:endParaRPr lang="es-ES" dirty="0">
              <a:solidFill>
                <a:prstClr val="black"/>
              </a:solidFill>
            </a:endParaRPr>
          </a:p>
          <a:p>
            <a:pPr lvl="1">
              <a:spcBef>
                <a:spcPct val="20000"/>
              </a:spcBef>
            </a:pPr>
            <a:endParaRPr lang="es-ES" dirty="0" smtClean="0">
              <a:solidFill>
                <a:prstClr val="black"/>
              </a:solidFill>
            </a:endParaRPr>
          </a:p>
          <a:p>
            <a:pPr lvl="1">
              <a:spcBef>
                <a:spcPct val="20000"/>
              </a:spcBef>
            </a:pP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63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6672"/>
            <a:ext cx="3034680" cy="13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1187624" y="2060848"/>
            <a:ext cx="7344816" cy="2771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2400" dirty="0">
                <a:ea typeface="Calibri" panose="020F0502020204030204" pitchFamily="34" charset="0"/>
                <a:cs typeface="Times New Roman" panose="02020603050405020304" pitchFamily="18" charset="0"/>
              </a:rPr>
              <a:t>Noviembre y diciembre de 2014</a:t>
            </a:r>
          </a:p>
          <a:p>
            <a:pPr marL="792480" indent="-342900" algn="just">
              <a:lnSpc>
                <a:spcPct val="107000"/>
              </a:lnSpc>
              <a:spcAft>
                <a:spcPts val="8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>
                <a:ea typeface="Calibri" panose="020F0502020204030204" pitchFamily="34" charset="0"/>
                <a:cs typeface="Times New Roman" panose="02020603050405020304" pitchFamily="18" charset="0"/>
              </a:rPr>
              <a:t>Nuevas adquisiciones de libros de las editoriales Anaya y </a:t>
            </a:r>
            <a:r>
              <a:rPr lang="es-ES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Síntesis</a:t>
            </a:r>
          </a:p>
          <a:p>
            <a:pPr marL="792480" indent="-342900" algn="just">
              <a:lnSpc>
                <a:spcPct val="107000"/>
              </a:lnSpc>
              <a:spcAft>
                <a:spcPts val="8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>
                <a:ea typeface="Calibri" panose="020F0502020204030204" pitchFamily="34" charset="0"/>
                <a:cs typeface="Times New Roman" panose="02020603050405020304" pitchFamily="18" charset="0"/>
              </a:rPr>
              <a:t>Gestión de los contratos en la plataforma</a:t>
            </a:r>
          </a:p>
          <a:p>
            <a:pPr marL="792480" indent="-342900" algn="just">
              <a:lnSpc>
                <a:spcPct val="107000"/>
              </a:lnSpc>
              <a:spcAft>
                <a:spcPts val="8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Resolución de los problemas con las descargas a dispositivos móviles con sistema operativo Android</a:t>
            </a:r>
          </a:p>
        </p:txBody>
      </p:sp>
    </p:spTree>
    <p:extLst>
      <p:ext uri="{BB962C8B-B14F-4D97-AF65-F5344CB8AC3E}">
        <p14:creationId xmlns:p14="http://schemas.microsoft.com/office/powerpoint/2010/main" val="110969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6672"/>
            <a:ext cx="3034680" cy="13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1187624" y="2060848"/>
            <a:ext cx="7128792" cy="3443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2400" dirty="0">
                <a:ea typeface="Calibri" panose="020F0502020204030204" pitchFamily="34" charset="0"/>
                <a:cs typeface="Times New Roman" panose="02020603050405020304" pitchFamily="18" charset="0"/>
              </a:rPr>
              <a:t>Enero 2015</a:t>
            </a:r>
          </a:p>
          <a:p>
            <a:pPr marL="792480" indent="-342900" algn="just">
              <a:lnSpc>
                <a:spcPct val="107000"/>
              </a:lnSpc>
              <a:spcAft>
                <a:spcPts val="8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>
                <a:ea typeface="Calibri" panose="020F0502020204030204" pitchFamily="34" charset="0"/>
                <a:cs typeface="Times New Roman" panose="02020603050405020304" pitchFamily="18" charset="0"/>
              </a:rPr>
              <a:t>Nueva cuenta para los libros del Servicio de Publicaciones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2400" dirty="0">
                <a:ea typeface="Calibri" panose="020F0502020204030204" pitchFamily="34" charset="0"/>
                <a:cs typeface="Times New Roman" panose="02020603050405020304" pitchFamily="18" charset="0"/>
              </a:rPr>
              <a:t>Febrero 2015 (Estreno de la plataforma)</a:t>
            </a:r>
          </a:p>
          <a:p>
            <a:pPr marL="800100" lvl="1" indent="-342900" algn="just">
              <a:lnSpc>
                <a:spcPct val="107000"/>
              </a:lnSpc>
              <a:spcAft>
                <a:spcPts val="8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Talleres </a:t>
            </a:r>
            <a:r>
              <a:rPr lang="es-ES" sz="2400" dirty="0">
                <a:ea typeface="Calibri" panose="020F0502020204030204" pitchFamily="34" charset="0"/>
                <a:cs typeface="Times New Roman" panose="02020603050405020304" pitchFamily="18" charset="0"/>
              </a:rPr>
              <a:t>al personal</a:t>
            </a:r>
          </a:p>
          <a:p>
            <a:pPr marL="800100" lvl="1" indent="-342900" algn="just">
              <a:lnSpc>
                <a:spcPct val="107000"/>
              </a:lnSpc>
              <a:spcAft>
                <a:spcPts val="8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Presentación </a:t>
            </a:r>
            <a:r>
              <a:rPr lang="es-ES" sz="2400" dirty="0">
                <a:ea typeface="Calibri" panose="020F0502020204030204" pitchFamily="34" charset="0"/>
                <a:cs typeface="Times New Roman" panose="02020603050405020304" pitchFamily="18" charset="0"/>
              </a:rPr>
              <a:t>en </a:t>
            </a:r>
            <a:r>
              <a:rPr lang="es-ES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sociedad (23 de febrero)</a:t>
            </a:r>
            <a:endParaRPr lang="es-ES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21361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6672"/>
            <a:ext cx="3034680" cy="13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5776" y="1722606"/>
            <a:ext cx="4176463" cy="2860756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2555776" y="4557712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u="sng" dirty="0">
                <a:solidFill>
                  <a:srgbClr val="404040"/>
                </a:solidFill>
                <a:latin typeface="Roboto"/>
                <a:hlinkClick r:id="rId5" tooltip="La Universidad lanza Grial, una plataforma en red con 2.300 libros científicos online"/>
              </a:rPr>
              <a:t>La Universidad lanza Grial, una plataforma en red con 2.300 libros científicos online</a:t>
            </a:r>
            <a:endParaRPr lang="es-ES" dirty="0">
              <a:solidFill>
                <a:srgbClr val="404040"/>
              </a:solidFill>
              <a:latin typeface="Roboto"/>
            </a:endParaRPr>
          </a:p>
          <a:p>
            <a:r>
              <a:rPr lang="es-ES" dirty="0" smtClean="0">
                <a:solidFill>
                  <a:srgbClr val="999999"/>
                </a:solidFill>
                <a:latin typeface="Roboto"/>
              </a:rPr>
              <a:t>Para </a:t>
            </a:r>
            <a:r>
              <a:rPr lang="es-ES" dirty="0">
                <a:solidFill>
                  <a:srgbClr val="999999"/>
                </a:solidFill>
                <a:latin typeface="Roboto"/>
              </a:rPr>
              <a:t>facilitar su acceso, ha repartido una veintena de tabletas entre las bibliotecas universitarias.</a:t>
            </a:r>
            <a:endParaRPr lang="es-ES" b="0" i="0" dirty="0">
              <a:solidFill>
                <a:srgbClr val="999999"/>
              </a:solidFill>
              <a:effectLst/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76304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6672"/>
            <a:ext cx="3034680" cy="13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1043608" y="1988840"/>
            <a:ext cx="6984776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Clr>
                <a:srgbClr val="FF0000"/>
              </a:buClr>
              <a:buFont typeface="+mj-lt"/>
              <a:buAutoNum type="arabicPeriod" startAt="2"/>
            </a:pPr>
            <a:r>
              <a:rPr lang="es-ES" sz="2400" dirty="0" smtClean="0">
                <a:solidFill>
                  <a:srgbClr val="FF0000"/>
                </a:solidFill>
              </a:rPr>
              <a:t>DIFUSIÓN</a:t>
            </a:r>
            <a:endParaRPr lang="es-ES" sz="2400" dirty="0" smtClean="0">
              <a:solidFill>
                <a:srgbClr val="FF0000"/>
              </a:solidFill>
            </a:endParaRP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 smtClean="0"/>
              <a:t>Pizarra digital y adquisición </a:t>
            </a:r>
            <a:r>
              <a:rPr lang="es-ES" sz="2400" dirty="0"/>
              <a:t>de </a:t>
            </a:r>
            <a:r>
              <a:rPr lang="es-ES" sz="2400" dirty="0" smtClean="0"/>
              <a:t>tabletas</a:t>
            </a:r>
            <a:endParaRPr lang="es-ES" sz="2400" dirty="0"/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 smtClean="0"/>
              <a:t>Video como prestar un libro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 smtClean="0"/>
              <a:t>Incluir un enlace directo en la aplicación ULE Biblioteca para dispositivos móviles disponible en el Google Play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 smtClean="0"/>
              <a:t>Tuits y noticias en el </a:t>
            </a:r>
            <a:r>
              <a:rPr lang="es-ES" sz="2400" dirty="0" err="1" smtClean="0"/>
              <a:t>FacebooK</a:t>
            </a:r>
            <a:r>
              <a:rPr lang="es-ES" sz="2400" dirty="0" smtClean="0"/>
              <a:t> de la Biblioteca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2400" dirty="0" smtClean="0"/>
              <a:t>Entrada </a:t>
            </a:r>
            <a:r>
              <a:rPr lang="es-ES" sz="2400" dirty="0"/>
              <a:t>en Innova suplemento semanal sobre innovación, desarrollo y nuevas </a:t>
            </a:r>
            <a:r>
              <a:rPr lang="es-ES" sz="2400" dirty="0" smtClean="0"/>
              <a:t>tecnologías del Diario de León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5031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6672"/>
            <a:ext cx="3034680" cy="13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agen 2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572000" y="-1524000"/>
            <a:ext cx="1828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5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3002</TotalTime>
  <Words>386</Words>
  <Application>Microsoft Office PowerPoint</Application>
  <PresentationFormat>Presentación en pantalla (4:3)</PresentationFormat>
  <Paragraphs>105</Paragraphs>
  <Slides>21</Slides>
  <Notes>21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7" baseType="lpstr">
      <vt:lpstr>Arial</vt:lpstr>
      <vt:lpstr>Calibri</vt:lpstr>
      <vt:lpstr>Roboto</vt:lpstr>
      <vt:lpstr>Times New Roman</vt:lpstr>
      <vt:lpstr>Wingdings</vt:lpstr>
      <vt:lpstr>Tema de Office</vt:lpstr>
      <vt:lpstr>GRIAL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de la presentación</dc:title>
  <dc:creator>Usuario de Windows</dc:creator>
  <cp:lastModifiedBy>usuario</cp:lastModifiedBy>
  <cp:revision>80</cp:revision>
  <cp:lastPrinted>2016-06-10T12:16:48Z</cp:lastPrinted>
  <dcterms:created xsi:type="dcterms:W3CDTF">2014-10-31T11:21:50Z</dcterms:created>
  <dcterms:modified xsi:type="dcterms:W3CDTF">2016-06-10T13:09:41Z</dcterms:modified>
</cp:coreProperties>
</file>