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4"/>
    <p:sldMasterId id="2147483745" r:id="rId5"/>
    <p:sldMasterId id="2147483746" r:id="rId6"/>
  </p:sldMasterIdLst>
  <p:notesMasterIdLst>
    <p:notesMasterId r:id="rId26"/>
  </p:notesMasterIdLst>
  <p:handoutMasterIdLst>
    <p:handoutMasterId r:id="rId27"/>
  </p:handoutMasterIdLst>
  <p:sldIdLst>
    <p:sldId id="256" r:id="rId7"/>
    <p:sldId id="322" r:id="rId8"/>
    <p:sldId id="329" r:id="rId9"/>
    <p:sldId id="324" r:id="rId10"/>
    <p:sldId id="320" r:id="rId11"/>
    <p:sldId id="257" r:id="rId12"/>
    <p:sldId id="379" r:id="rId13"/>
    <p:sldId id="325" r:id="rId14"/>
    <p:sldId id="378" r:id="rId15"/>
    <p:sldId id="328" r:id="rId16"/>
    <p:sldId id="267" r:id="rId17"/>
    <p:sldId id="362" r:id="rId18"/>
    <p:sldId id="365" r:id="rId19"/>
    <p:sldId id="366" r:id="rId20"/>
    <p:sldId id="376" r:id="rId21"/>
    <p:sldId id="368" r:id="rId22"/>
    <p:sldId id="377" r:id="rId23"/>
    <p:sldId id="273" r:id="rId24"/>
    <p:sldId id="264" r:id="rId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17" userDrawn="1">
          <p15:clr>
            <a:srgbClr val="A4A3A4"/>
          </p15:clr>
        </p15:guide>
        <p15:guide id="2" pos="5647" userDrawn="1">
          <p15:clr>
            <a:srgbClr val="A4A3A4"/>
          </p15:clr>
        </p15:guide>
        <p15:guide id="3" orient="horz" pos="391" userDrawn="1">
          <p15:clr>
            <a:srgbClr val="A4A3A4"/>
          </p15:clr>
        </p15:guide>
        <p15:guide id="4" orient="horz" pos="73" userDrawn="1">
          <p15:clr>
            <a:srgbClr val="A4A3A4"/>
          </p15:clr>
        </p15:guide>
        <p15:guide id="5" pos="433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406D"/>
    <a:srgbClr val="3B4950"/>
    <a:srgbClr val="DD7A0F"/>
    <a:srgbClr val="5FAD7C"/>
    <a:srgbClr val="0099C4"/>
    <a:srgbClr val="5B7813"/>
    <a:srgbClr val="812143"/>
    <a:srgbClr val="442B58"/>
    <a:srgbClr val="5FC27C"/>
    <a:srgbClr val="9DC2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98" autoAdjust="0"/>
    <p:restoredTop sz="73047" autoAdjust="0"/>
  </p:normalViewPr>
  <p:slideViewPr>
    <p:cSldViewPr>
      <p:cViewPr>
        <p:scale>
          <a:sx n="100" d="100"/>
          <a:sy n="100" d="100"/>
        </p:scale>
        <p:origin x="1392" y="-512"/>
      </p:cViewPr>
      <p:guideLst>
        <p:guide orient="horz" pos="1117"/>
        <p:guide pos="5647"/>
        <p:guide orient="horz" pos="391"/>
        <p:guide orient="horz" pos="73"/>
        <p:guide pos="433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39" d="100"/>
          <a:sy n="139" d="100"/>
        </p:scale>
        <p:origin x="706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EE01EB-804E-094B-864F-086EAE4B1119}" type="doc">
      <dgm:prSet loTypeId="urn:microsoft.com/office/officeart/2008/layout/VerticalCurvedList" loCatId="" qsTypeId="urn:microsoft.com/office/officeart/2005/8/quickstyle/simple1" qsCatId="simple" csTypeId="urn:microsoft.com/office/officeart/2005/8/colors/accent5_5" csCatId="accent5" phldr="1"/>
      <dgm:spPr/>
      <dgm:t>
        <a:bodyPr/>
        <a:lstStyle/>
        <a:p>
          <a:endParaRPr lang="en-US"/>
        </a:p>
      </dgm:t>
    </dgm:pt>
    <dgm:pt modelId="{D236873C-FE88-6B46-8E1A-821EBD7362D9}">
      <dgm:prSet phldrT="[Text]" custT="1"/>
      <dgm:spPr/>
      <dgm:t>
        <a:bodyPr/>
        <a:lstStyle/>
        <a:p>
          <a:pPr algn="ctr"/>
          <a:r>
            <a:rPr lang="en-US" sz="2400" b="1" dirty="0">
              <a:solidFill>
                <a:schemeClr val="tx1"/>
              </a:solidFill>
            </a:rPr>
            <a:t>Sludge imports</a:t>
          </a:r>
        </a:p>
      </dgm:t>
    </dgm:pt>
    <dgm:pt modelId="{CD9FE276-133A-514F-9C19-841C714A2FA1}" type="parTrans" cxnId="{BE1F89FA-1783-F04E-8DA4-3065107EAB19}">
      <dgm:prSet/>
      <dgm:spPr/>
      <dgm:t>
        <a:bodyPr/>
        <a:lstStyle/>
        <a:p>
          <a:pPr algn="ctr"/>
          <a:endParaRPr lang="en-US" sz="2400" b="1">
            <a:solidFill>
              <a:schemeClr val="tx1"/>
            </a:solidFill>
          </a:endParaRPr>
        </a:p>
      </dgm:t>
    </dgm:pt>
    <dgm:pt modelId="{1D16F548-3A9F-D949-A45F-6D21557D6989}" type="sibTrans" cxnId="{BE1F89FA-1783-F04E-8DA4-3065107EAB19}">
      <dgm:prSet/>
      <dgm:spPr/>
      <dgm:t>
        <a:bodyPr/>
        <a:lstStyle/>
        <a:p>
          <a:pPr algn="ctr"/>
          <a:endParaRPr lang="en-US" sz="2400" b="1">
            <a:solidFill>
              <a:schemeClr val="tx1"/>
            </a:solidFill>
          </a:endParaRPr>
        </a:p>
      </dgm:t>
    </dgm:pt>
    <dgm:pt modelId="{6CEFF839-0A34-6E4F-8DE0-4BE0D7449F49}">
      <dgm:prSet phldrT="[Text]" custT="1"/>
      <dgm:spPr/>
      <dgm:t>
        <a:bodyPr/>
        <a:lstStyle/>
        <a:p>
          <a:pPr algn="ctr"/>
          <a:r>
            <a:rPr lang="en-US" sz="2400" b="1" dirty="0">
              <a:solidFill>
                <a:schemeClr val="tx1"/>
              </a:solidFill>
            </a:rPr>
            <a:t>Renewable energy produced on WWTP</a:t>
          </a:r>
        </a:p>
      </dgm:t>
    </dgm:pt>
    <dgm:pt modelId="{5ADA3AE8-2E6D-0148-808D-8EF734723ACD}" type="parTrans" cxnId="{F17AA25B-F793-0F4C-BF7F-122F26323071}">
      <dgm:prSet/>
      <dgm:spPr/>
      <dgm:t>
        <a:bodyPr/>
        <a:lstStyle/>
        <a:p>
          <a:pPr algn="ctr"/>
          <a:endParaRPr lang="en-US" sz="2400" b="1">
            <a:solidFill>
              <a:schemeClr val="tx1"/>
            </a:solidFill>
          </a:endParaRPr>
        </a:p>
      </dgm:t>
    </dgm:pt>
    <dgm:pt modelId="{6C24267D-1582-4D4D-9E00-55583BAD1DB8}" type="sibTrans" cxnId="{F17AA25B-F793-0F4C-BF7F-122F26323071}">
      <dgm:prSet/>
      <dgm:spPr/>
      <dgm:t>
        <a:bodyPr/>
        <a:lstStyle/>
        <a:p>
          <a:pPr algn="ctr"/>
          <a:endParaRPr lang="en-US" sz="2400" b="1">
            <a:solidFill>
              <a:schemeClr val="tx1"/>
            </a:solidFill>
          </a:endParaRPr>
        </a:p>
      </dgm:t>
    </dgm:pt>
    <dgm:pt modelId="{C9227B41-700A-7741-BB5D-4E2A58000DE0}">
      <dgm:prSet phldrT="[Text]" custT="1"/>
      <dgm:spPr/>
      <dgm:t>
        <a:bodyPr/>
        <a:lstStyle/>
        <a:p>
          <a:pPr algn="ctr"/>
          <a:r>
            <a:rPr lang="en-US" sz="2400" b="1" dirty="0">
              <a:solidFill>
                <a:schemeClr val="tx1"/>
              </a:solidFill>
            </a:rPr>
            <a:t>Various types of energy used (electricity, diesel, natural gas etc.) </a:t>
          </a:r>
        </a:p>
      </dgm:t>
    </dgm:pt>
    <dgm:pt modelId="{247CB2C5-CE10-804F-A0DF-A6DEB2D8A057}" type="parTrans" cxnId="{07842D0F-9D28-AF44-AFB3-91D59F269C11}">
      <dgm:prSet/>
      <dgm:spPr/>
      <dgm:t>
        <a:bodyPr/>
        <a:lstStyle/>
        <a:p>
          <a:pPr algn="ctr"/>
          <a:endParaRPr lang="en-US" sz="2400" b="1">
            <a:solidFill>
              <a:schemeClr val="tx1"/>
            </a:solidFill>
          </a:endParaRPr>
        </a:p>
      </dgm:t>
    </dgm:pt>
    <dgm:pt modelId="{8A18EE0A-F020-4445-B618-828E121AB7BE}" type="sibTrans" cxnId="{07842D0F-9D28-AF44-AFB3-91D59F269C11}">
      <dgm:prSet/>
      <dgm:spPr/>
      <dgm:t>
        <a:bodyPr/>
        <a:lstStyle/>
        <a:p>
          <a:pPr algn="ctr"/>
          <a:endParaRPr lang="en-US" sz="2400" b="1">
            <a:solidFill>
              <a:schemeClr val="tx1"/>
            </a:solidFill>
          </a:endParaRPr>
        </a:p>
      </dgm:t>
    </dgm:pt>
    <dgm:pt modelId="{8366247E-BBFF-7345-B365-EDA5D75E3CBE}">
      <dgm:prSet phldrT="[Text]" custT="1"/>
      <dgm:spPr/>
      <dgm:t>
        <a:bodyPr/>
        <a:lstStyle/>
        <a:p>
          <a:pPr algn="ctr"/>
          <a:r>
            <a:rPr lang="en-US" sz="2400" b="1" dirty="0">
              <a:solidFill>
                <a:schemeClr val="tx1"/>
              </a:solidFill>
            </a:rPr>
            <a:t>Chemicals used (</a:t>
          </a:r>
          <a:r>
            <a:rPr lang="en-GB" sz="2400" b="1" dirty="0">
              <a:solidFill>
                <a:schemeClr val="tx1"/>
              </a:solidFill>
            </a:rPr>
            <a:t>chemical energy consumption - obtained from </a:t>
          </a:r>
          <a:r>
            <a:rPr lang="en-GB" sz="2400" b="1" dirty="0" err="1">
              <a:solidFill>
                <a:schemeClr val="tx1"/>
              </a:solidFill>
            </a:rPr>
            <a:t>Ecoinvent</a:t>
          </a:r>
          <a:r>
            <a:rPr lang="en-GB" sz="2400" b="1" dirty="0">
              <a:solidFill>
                <a:schemeClr val="tx1"/>
              </a:solidFill>
            </a:rPr>
            <a:t> database)</a:t>
          </a:r>
          <a:endParaRPr lang="en-US" sz="2400" b="1" dirty="0">
            <a:solidFill>
              <a:schemeClr val="tx1"/>
            </a:solidFill>
          </a:endParaRPr>
        </a:p>
      </dgm:t>
    </dgm:pt>
    <dgm:pt modelId="{64FFFDEA-27B1-3E41-843F-76ACAA13CF69}" type="parTrans" cxnId="{3D3666B6-E8D8-2C47-931E-9854CAE4382F}">
      <dgm:prSet/>
      <dgm:spPr/>
      <dgm:t>
        <a:bodyPr/>
        <a:lstStyle/>
        <a:p>
          <a:pPr algn="ctr"/>
          <a:endParaRPr lang="en-US" sz="2400" b="1">
            <a:solidFill>
              <a:schemeClr val="tx1"/>
            </a:solidFill>
          </a:endParaRPr>
        </a:p>
      </dgm:t>
    </dgm:pt>
    <dgm:pt modelId="{607C0DE2-642E-FB40-BDF8-5D2C35728C92}" type="sibTrans" cxnId="{3D3666B6-E8D8-2C47-931E-9854CAE4382F}">
      <dgm:prSet/>
      <dgm:spPr/>
      <dgm:t>
        <a:bodyPr/>
        <a:lstStyle/>
        <a:p>
          <a:pPr algn="ctr"/>
          <a:endParaRPr lang="en-US" sz="2400" b="1">
            <a:solidFill>
              <a:schemeClr val="tx1"/>
            </a:solidFill>
          </a:endParaRPr>
        </a:p>
      </dgm:t>
    </dgm:pt>
    <dgm:pt modelId="{BDE11332-4172-D64B-947A-94580CDE505B}" type="pres">
      <dgm:prSet presAssocID="{EBEE01EB-804E-094B-864F-086EAE4B1119}" presName="Name0" presStyleCnt="0">
        <dgm:presLayoutVars>
          <dgm:chMax val="7"/>
          <dgm:chPref val="7"/>
          <dgm:dir/>
        </dgm:presLayoutVars>
      </dgm:prSet>
      <dgm:spPr/>
    </dgm:pt>
    <dgm:pt modelId="{5B46E172-0E97-E848-89B6-BAE7C225E4A6}" type="pres">
      <dgm:prSet presAssocID="{EBEE01EB-804E-094B-864F-086EAE4B1119}" presName="Name1" presStyleCnt="0"/>
      <dgm:spPr/>
    </dgm:pt>
    <dgm:pt modelId="{79D2FCF8-F99C-F54B-BD0C-EFF71C239CAE}" type="pres">
      <dgm:prSet presAssocID="{EBEE01EB-804E-094B-864F-086EAE4B1119}" presName="cycle" presStyleCnt="0"/>
      <dgm:spPr/>
    </dgm:pt>
    <dgm:pt modelId="{A7BA8641-6880-5342-AC03-29276259E8B0}" type="pres">
      <dgm:prSet presAssocID="{EBEE01EB-804E-094B-864F-086EAE4B1119}" presName="srcNode" presStyleLbl="node1" presStyleIdx="0" presStyleCnt="4"/>
      <dgm:spPr/>
    </dgm:pt>
    <dgm:pt modelId="{9D55C07D-2FD5-4242-954A-96725F31400C}" type="pres">
      <dgm:prSet presAssocID="{EBEE01EB-804E-094B-864F-086EAE4B1119}" presName="conn" presStyleLbl="parChTrans1D2" presStyleIdx="0" presStyleCnt="1"/>
      <dgm:spPr/>
    </dgm:pt>
    <dgm:pt modelId="{28370008-6383-124F-872C-B0E6ADB6D5C2}" type="pres">
      <dgm:prSet presAssocID="{EBEE01EB-804E-094B-864F-086EAE4B1119}" presName="extraNode" presStyleLbl="node1" presStyleIdx="0" presStyleCnt="4"/>
      <dgm:spPr/>
    </dgm:pt>
    <dgm:pt modelId="{505A8E99-C55B-6946-A4D5-1922610F3CB4}" type="pres">
      <dgm:prSet presAssocID="{EBEE01EB-804E-094B-864F-086EAE4B1119}" presName="dstNode" presStyleLbl="node1" presStyleIdx="0" presStyleCnt="4"/>
      <dgm:spPr/>
    </dgm:pt>
    <dgm:pt modelId="{F852D1EB-4584-D54E-B8DB-4D30EF2EFFC4}" type="pres">
      <dgm:prSet presAssocID="{D236873C-FE88-6B46-8E1A-821EBD7362D9}" presName="text_1" presStyleLbl="node1" presStyleIdx="0" presStyleCnt="4">
        <dgm:presLayoutVars>
          <dgm:bulletEnabled val="1"/>
        </dgm:presLayoutVars>
      </dgm:prSet>
      <dgm:spPr/>
    </dgm:pt>
    <dgm:pt modelId="{96E3454C-E754-D945-AFD1-966EC94934E2}" type="pres">
      <dgm:prSet presAssocID="{D236873C-FE88-6B46-8E1A-821EBD7362D9}" presName="accent_1" presStyleCnt="0"/>
      <dgm:spPr/>
    </dgm:pt>
    <dgm:pt modelId="{9D4C324B-C144-CA47-AF7A-6015F228C0F7}" type="pres">
      <dgm:prSet presAssocID="{D236873C-FE88-6B46-8E1A-821EBD7362D9}" presName="accentRepeatNode" presStyleLbl="solidFgAcc1" presStyleIdx="0" presStyleCnt="4"/>
      <dgm:spPr/>
    </dgm:pt>
    <dgm:pt modelId="{FE4E7EE5-4B82-BB48-9F03-FB7C680C5081}" type="pres">
      <dgm:prSet presAssocID="{C9227B41-700A-7741-BB5D-4E2A58000DE0}" presName="text_2" presStyleLbl="node1" presStyleIdx="1" presStyleCnt="4">
        <dgm:presLayoutVars>
          <dgm:bulletEnabled val="1"/>
        </dgm:presLayoutVars>
      </dgm:prSet>
      <dgm:spPr/>
    </dgm:pt>
    <dgm:pt modelId="{D773EDDD-1BE3-BE4C-8621-2D19B1E0A7EE}" type="pres">
      <dgm:prSet presAssocID="{C9227B41-700A-7741-BB5D-4E2A58000DE0}" presName="accent_2" presStyleCnt="0"/>
      <dgm:spPr/>
    </dgm:pt>
    <dgm:pt modelId="{33A7ABF3-11D6-8642-AEFF-578F159E348D}" type="pres">
      <dgm:prSet presAssocID="{C9227B41-700A-7741-BB5D-4E2A58000DE0}" presName="accentRepeatNode" presStyleLbl="solidFgAcc1" presStyleIdx="1" presStyleCnt="4"/>
      <dgm:spPr/>
    </dgm:pt>
    <dgm:pt modelId="{0BD60BB4-4AD0-C24E-B868-AC5446A15F24}" type="pres">
      <dgm:prSet presAssocID="{8366247E-BBFF-7345-B365-EDA5D75E3CBE}" presName="text_3" presStyleLbl="node1" presStyleIdx="2" presStyleCnt="4">
        <dgm:presLayoutVars>
          <dgm:bulletEnabled val="1"/>
        </dgm:presLayoutVars>
      </dgm:prSet>
      <dgm:spPr/>
    </dgm:pt>
    <dgm:pt modelId="{AC10AF16-6685-FD4E-85A4-54079A1065C4}" type="pres">
      <dgm:prSet presAssocID="{8366247E-BBFF-7345-B365-EDA5D75E3CBE}" presName="accent_3" presStyleCnt="0"/>
      <dgm:spPr/>
    </dgm:pt>
    <dgm:pt modelId="{8F349C31-4E0F-FD4B-A3E2-0A61EC2B5CB2}" type="pres">
      <dgm:prSet presAssocID="{8366247E-BBFF-7345-B365-EDA5D75E3CBE}" presName="accentRepeatNode" presStyleLbl="solidFgAcc1" presStyleIdx="2" presStyleCnt="4"/>
      <dgm:spPr/>
    </dgm:pt>
    <dgm:pt modelId="{F4B2BCF9-1E1E-1C43-8877-547E964FAE97}" type="pres">
      <dgm:prSet presAssocID="{6CEFF839-0A34-6E4F-8DE0-4BE0D7449F49}" presName="text_4" presStyleLbl="node1" presStyleIdx="3" presStyleCnt="4">
        <dgm:presLayoutVars>
          <dgm:bulletEnabled val="1"/>
        </dgm:presLayoutVars>
      </dgm:prSet>
      <dgm:spPr/>
    </dgm:pt>
    <dgm:pt modelId="{113B2BCB-5911-9743-896C-A43CC7FA4E54}" type="pres">
      <dgm:prSet presAssocID="{6CEFF839-0A34-6E4F-8DE0-4BE0D7449F49}" presName="accent_4" presStyleCnt="0"/>
      <dgm:spPr/>
    </dgm:pt>
    <dgm:pt modelId="{D25015D7-9F40-484E-9247-04F9ABBDAB84}" type="pres">
      <dgm:prSet presAssocID="{6CEFF839-0A34-6E4F-8DE0-4BE0D7449F49}" presName="accentRepeatNode" presStyleLbl="solidFgAcc1" presStyleIdx="3" presStyleCnt="4"/>
      <dgm:spPr/>
    </dgm:pt>
  </dgm:ptLst>
  <dgm:cxnLst>
    <dgm:cxn modelId="{F492600C-ACDA-5C47-ACD1-06625FBB129C}" type="presOf" srcId="{C9227B41-700A-7741-BB5D-4E2A58000DE0}" destId="{FE4E7EE5-4B82-BB48-9F03-FB7C680C5081}" srcOrd="0" destOrd="0" presId="urn:microsoft.com/office/officeart/2008/layout/VerticalCurvedList"/>
    <dgm:cxn modelId="{07842D0F-9D28-AF44-AFB3-91D59F269C11}" srcId="{EBEE01EB-804E-094B-864F-086EAE4B1119}" destId="{C9227B41-700A-7741-BB5D-4E2A58000DE0}" srcOrd="1" destOrd="0" parTransId="{247CB2C5-CE10-804F-A0DF-A6DEB2D8A057}" sibTransId="{8A18EE0A-F020-4445-B618-828E121AB7BE}"/>
    <dgm:cxn modelId="{42EC8216-3185-8943-84EF-0151B6377802}" type="presOf" srcId="{EBEE01EB-804E-094B-864F-086EAE4B1119}" destId="{BDE11332-4172-D64B-947A-94580CDE505B}" srcOrd="0" destOrd="0" presId="urn:microsoft.com/office/officeart/2008/layout/VerticalCurvedList"/>
    <dgm:cxn modelId="{BA600F20-ABAA-9147-80B6-1D4F54428D30}" type="presOf" srcId="{8366247E-BBFF-7345-B365-EDA5D75E3CBE}" destId="{0BD60BB4-4AD0-C24E-B868-AC5446A15F24}" srcOrd="0" destOrd="0" presId="urn:microsoft.com/office/officeart/2008/layout/VerticalCurvedList"/>
    <dgm:cxn modelId="{239A1150-CBF3-9047-B977-9298AF1C06A3}" type="presOf" srcId="{1D16F548-3A9F-D949-A45F-6D21557D6989}" destId="{9D55C07D-2FD5-4242-954A-96725F31400C}" srcOrd="0" destOrd="0" presId="urn:microsoft.com/office/officeart/2008/layout/VerticalCurvedList"/>
    <dgm:cxn modelId="{ECD41652-AAF0-2F44-8F74-636B4239787B}" type="presOf" srcId="{D236873C-FE88-6B46-8E1A-821EBD7362D9}" destId="{F852D1EB-4584-D54E-B8DB-4D30EF2EFFC4}" srcOrd="0" destOrd="0" presId="urn:microsoft.com/office/officeart/2008/layout/VerticalCurvedList"/>
    <dgm:cxn modelId="{F17AA25B-F793-0F4C-BF7F-122F26323071}" srcId="{EBEE01EB-804E-094B-864F-086EAE4B1119}" destId="{6CEFF839-0A34-6E4F-8DE0-4BE0D7449F49}" srcOrd="3" destOrd="0" parTransId="{5ADA3AE8-2E6D-0148-808D-8EF734723ACD}" sibTransId="{6C24267D-1582-4D4D-9E00-55583BAD1DB8}"/>
    <dgm:cxn modelId="{3D3666B6-E8D8-2C47-931E-9854CAE4382F}" srcId="{EBEE01EB-804E-094B-864F-086EAE4B1119}" destId="{8366247E-BBFF-7345-B365-EDA5D75E3CBE}" srcOrd="2" destOrd="0" parTransId="{64FFFDEA-27B1-3E41-843F-76ACAA13CF69}" sibTransId="{607C0DE2-642E-FB40-BDF8-5D2C35728C92}"/>
    <dgm:cxn modelId="{76B15AC5-86D3-BF49-90E9-5C4E3E50FD8E}" type="presOf" srcId="{6CEFF839-0A34-6E4F-8DE0-4BE0D7449F49}" destId="{F4B2BCF9-1E1E-1C43-8877-547E964FAE97}" srcOrd="0" destOrd="0" presId="urn:microsoft.com/office/officeart/2008/layout/VerticalCurvedList"/>
    <dgm:cxn modelId="{BE1F89FA-1783-F04E-8DA4-3065107EAB19}" srcId="{EBEE01EB-804E-094B-864F-086EAE4B1119}" destId="{D236873C-FE88-6B46-8E1A-821EBD7362D9}" srcOrd="0" destOrd="0" parTransId="{CD9FE276-133A-514F-9C19-841C714A2FA1}" sibTransId="{1D16F548-3A9F-D949-A45F-6D21557D6989}"/>
    <dgm:cxn modelId="{2C42EF18-2201-B94F-96A7-FB6EE5596E28}" type="presParOf" srcId="{BDE11332-4172-D64B-947A-94580CDE505B}" destId="{5B46E172-0E97-E848-89B6-BAE7C225E4A6}" srcOrd="0" destOrd="0" presId="urn:microsoft.com/office/officeart/2008/layout/VerticalCurvedList"/>
    <dgm:cxn modelId="{3826FA19-F19D-F64C-BE14-F48F3BC3DC7F}" type="presParOf" srcId="{5B46E172-0E97-E848-89B6-BAE7C225E4A6}" destId="{79D2FCF8-F99C-F54B-BD0C-EFF71C239CAE}" srcOrd="0" destOrd="0" presId="urn:microsoft.com/office/officeart/2008/layout/VerticalCurvedList"/>
    <dgm:cxn modelId="{5D55E352-277B-674F-B026-A659C5C0D0EC}" type="presParOf" srcId="{79D2FCF8-F99C-F54B-BD0C-EFF71C239CAE}" destId="{A7BA8641-6880-5342-AC03-29276259E8B0}" srcOrd="0" destOrd="0" presId="urn:microsoft.com/office/officeart/2008/layout/VerticalCurvedList"/>
    <dgm:cxn modelId="{2F0B5B15-390F-EA41-A0D7-58D21119E977}" type="presParOf" srcId="{79D2FCF8-F99C-F54B-BD0C-EFF71C239CAE}" destId="{9D55C07D-2FD5-4242-954A-96725F31400C}" srcOrd="1" destOrd="0" presId="urn:microsoft.com/office/officeart/2008/layout/VerticalCurvedList"/>
    <dgm:cxn modelId="{C9724F71-E3B6-6048-A1B5-17825426DCBD}" type="presParOf" srcId="{79D2FCF8-F99C-F54B-BD0C-EFF71C239CAE}" destId="{28370008-6383-124F-872C-B0E6ADB6D5C2}" srcOrd="2" destOrd="0" presId="urn:microsoft.com/office/officeart/2008/layout/VerticalCurvedList"/>
    <dgm:cxn modelId="{F74E12E1-94C9-944C-86CF-752E248DDCE6}" type="presParOf" srcId="{79D2FCF8-F99C-F54B-BD0C-EFF71C239CAE}" destId="{505A8E99-C55B-6946-A4D5-1922610F3CB4}" srcOrd="3" destOrd="0" presId="urn:microsoft.com/office/officeart/2008/layout/VerticalCurvedList"/>
    <dgm:cxn modelId="{486DF2DC-467F-9F48-96AE-5AB8605A90B2}" type="presParOf" srcId="{5B46E172-0E97-E848-89B6-BAE7C225E4A6}" destId="{F852D1EB-4584-D54E-B8DB-4D30EF2EFFC4}" srcOrd="1" destOrd="0" presId="urn:microsoft.com/office/officeart/2008/layout/VerticalCurvedList"/>
    <dgm:cxn modelId="{515E71C8-0C94-504B-8632-B6387676AD92}" type="presParOf" srcId="{5B46E172-0E97-E848-89B6-BAE7C225E4A6}" destId="{96E3454C-E754-D945-AFD1-966EC94934E2}" srcOrd="2" destOrd="0" presId="urn:microsoft.com/office/officeart/2008/layout/VerticalCurvedList"/>
    <dgm:cxn modelId="{1585A04D-A10B-2A4C-9E93-994A9A6EF4BA}" type="presParOf" srcId="{96E3454C-E754-D945-AFD1-966EC94934E2}" destId="{9D4C324B-C144-CA47-AF7A-6015F228C0F7}" srcOrd="0" destOrd="0" presId="urn:microsoft.com/office/officeart/2008/layout/VerticalCurvedList"/>
    <dgm:cxn modelId="{B0D7E1D6-CF1D-E64A-A3CC-18CDD84720C1}" type="presParOf" srcId="{5B46E172-0E97-E848-89B6-BAE7C225E4A6}" destId="{FE4E7EE5-4B82-BB48-9F03-FB7C680C5081}" srcOrd="3" destOrd="0" presId="urn:microsoft.com/office/officeart/2008/layout/VerticalCurvedList"/>
    <dgm:cxn modelId="{53B8344C-F0E2-1A4A-A8DF-917907AD8DA5}" type="presParOf" srcId="{5B46E172-0E97-E848-89B6-BAE7C225E4A6}" destId="{D773EDDD-1BE3-BE4C-8621-2D19B1E0A7EE}" srcOrd="4" destOrd="0" presId="urn:microsoft.com/office/officeart/2008/layout/VerticalCurvedList"/>
    <dgm:cxn modelId="{AB013F24-3714-4147-ACBD-8C1250A16ED7}" type="presParOf" srcId="{D773EDDD-1BE3-BE4C-8621-2D19B1E0A7EE}" destId="{33A7ABF3-11D6-8642-AEFF-578F159E348D}" srcOrd="0" destOrd="0" presId="urn:microsoft.com/office/officeart/2008/layout/VerticalCurvedList"/>
    <dgm:cxn modelId="{2055AF46-3D5C-3145-85E6-8ACDDB9A610B}" type="presParOf" srcId="{5B46E172-0E97-E848-89B6-BAE7C225E4A6}" destId="{0BD60BB4-4AD0-C24E-B868-AC5446A15F24}" srcOrd="5" destOrd="0" presId="urn:microsoft.com/office/officeart/2008/layout/VerticalCurvedList"/>
    <dgm:cxn modelId="{9BB086A9-F520-3749-B14D-F50A2E77930B}" type="presParOf" srcId="{5B46E172-0E97-E848-89B6-BAE7C225E4A6}" destId="{AC10AF16-6685-FD4E-85A4-54079A1065C4}" srcOrd="6" destOrd="0" presId="urn:microsoft.com/office/officeart/2008/layout/VerticalCurvedList"/>
    <dgm:cxn modelId="{B8184FFE-D494-3946-A6F8-155AC1FDD3C9}" type="presParOf" srcId="{AC10AF16-6685-FD4E-85A4-54079A1065C4}" destId="{8F349C31-4E0F-FD4B-A3E2-0A61EC2B5CB2}" srcOrd="0" destOrd="0" presId="urn:microsoft.com/office/officeart/2008/layout/VerticalCurvedList"/>
    <dgm:cxn modelId="{9636DBC7-FEC8-8542-9665-6886012D88DF}" type="presParOf" srcId="{5B46E172-0E97-E848-89B6-BAE7C225E4A6}" destId="{F4B2BCF9-1E1E-1C43-8877-547E964FAE97}" srcOrd="7" destOrd="0" presId="urn:microsoft.com/office/officeart/2008/layout/VerticalCurvedList"/>
    <dgm:cxn modelId="{4F915C8C-62D8-044F-B762-B36D0E342AFF}" type="presParOf" srcId="{5B46E172-0E97-E848-89B6-BAE7C225E4A6}" destId="{113B2BCB-5911-9743-896C-A43CC7FA4E54}" srcOrd="8" destOrd="0" presId="urn:microsoft.com/office/officeart/2008/layout/VerticalCurvedList"/>
    <dgm:cxn modelId="{0BCE0318-33A7-2E47-BFC3-A3C3D23A1834}" type="presParOf" srcId="{113B2BCB-5911-9743-896C-A43CC7FA4E54}" destId="{D25015D7-9F40-484E-9247-04F9ABBDAB8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55C07D-2FD5-4242-954A-96725F31400C}">
      <dsp:nvSpPr>
        <dsp:cNvPr id="0" name=""/>
        <dsp:cNvSpPr/>
      </dsp:nvSpPr>
      <dsp:spPr>
        <a:xfrm>
          <a:off x="-5623482" y="-860865"/>
          <a:ext cx="6695368" cy="6695368"/>
        </a:xfrm>
        <a:prstGeom prst="blockArc">
          <a:avLst>
            <a:gd name="adj1" fmla="val 18900000"/>
            <a:gd name="adj2" fmla="val 2700000"/>
            <a:gd name="adj3" fmla="val 323"/>
          </a:avLst>
        </a:prstGeom>
        <a:noFill/>
        <a:ln w="12700" cap="flat" cmpd="sng" algn="ctr">
          <a:solidFill>
            <a:schemeClr val="accent5">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52D1EB-4584-D54E-B8DB-4D30EF2EFFC4}">
      <dsp:nvSpPr>
        <dsp:cNvPr id="0" name=""/>
        <dsp:cNvSpPr/>
      </dsp:nvSpPr>
      <dsp:spPr>
        <a:xfrm>
          <a:off x="561103" y="382373"/>
          <a:ext cx="7902155" cy="765144"/>
        </a:xfrm>
        <a:prstGeom prst="rect">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7333"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Sludge imports</a:t>
          </a:r>
        </a:p>
      </dsp:txBody>
      <dsp:txXfrm>
        <a:off x="561103" y="382373"/>
        <a:ext cx="7902155" cy="765144"/>
      </dsp:txXfrm>
    </dsp:sp>
    <dsp:sp modelId="{9D4C324B-C144-CA47-AF7A-6015F228C0F7}">
      <dsp:nvSpPr>
        <dsp:cNvPr id="0" name=""/>
        <dsp:cNvSpPr/>
      </dsp:nvSpPr>
      <dsp:spPr>
        <a:xfrm>
          <a:off x="82888" y="286730"/>
          <a:ext cx="956430" cy="956430"/>
        </a:xfrm>
        <a:prstGeom prst="ellipse">
          <a:avLst/>
        </a:prstGeom>
        <a:solidFill>
          <a:schemeClr val="lt1">
            <a:hueOff val="0"/>
            <a:satOff val="0"/>
            <a:lumOff val="0"/>
            <a:alphaOff val="0"/>
          </a:schemeClr>
        </a:solidFill>
        <a:ln w="12700" cap="flat" cmpd="sng" algn="ctr">
          <a:solidFill>
            <a:schemeClr val="accent5">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4E7EE5-4B82-BB48-9F03-FB7C680C5081}">
      <dsp:nvSpPr>
        <dsp:cNvPr id="0" name=""/>
        <dsp:cNvSpPr/>
      </dsp:nvSpPr>
      <dsp:spPr>
        <a:xfrm>
          <a:off x="999778" y="1530288"/>
          <a:ext cx="7463481" cy="765144"/>
        </a:xfrm>
        <a:prstGeom prst="rect">
          <a:avLst/>
        </a:prstGeom>
        <a:solidFill>
          <a:schemeClr val="accent5">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7333"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Various types of energy used (electricity, diesel, natural gas etc.) </a:t>
          </a:r>
        </a:p>
      </dsp:txBody>
      <dsp:txXfrm>
        <a:off x="999778" y="1530288"/>
        <a:ext cx="7463481" cy="765144"/>
      </dsp:txXfrm>
    </dsp:sp>
    <dsp:sp modelId="{33A7ABF3-11D6-8642-AEFF-578F159E348D}">
      <dsp:nvSpPr>
        <dsp:cNvPr id="0" name=""/>
        <dsp:cNvSpPr/>
      </dsp:nvSpPr>
      <dsp:spPr>
        <a:xfrm>
          <a:off x="521563" y="1434645"/>
          <a:ext cx="956430" cy="956430"/>
        </a:xfrm>
        <a:prstGeom prst="ellipse">
          <a:avLst/>
        </a:prstGeom>
        <a:solidFill>
          <a:schemeClr val="lt1">
            <a:hueOff val="0"/>
            <a:satOff val="0"/>
            <a:lumOff val="0"/>
            <a:alphaOff val="0"/>
          </a:schemeClr>
        </a:solidFill>
        <a:ln w="12700" cap="flat" cmpd="sng" algn="ctr">
          <a:solidFill>
            <a:schemeClr val="accent5">
              <a:alpha val="90000"/>
              <a:hueOff val="0"/>
              <a:satOff val="0"/>
              <a:lumOff val="0"/>
              <a:alphaOff val="-13333"/>
            </a:schemeClr>
          </a:solidFill>
          <a:prstDash val="solid"/>
          <a:miter lim="800000"/>
        </a:ln>
        <a:effectLst/>
      </dsp:spPr>
      <dsp:style>
        <a:lnRef idx="2">
          <a:scrgbClr r="0" g="0" b="0"/>
        </a:lnRef>
        <a:fillRef idx="1">
          <a:scrgbClr r="0" g="0" b="0"/>
        </a:fillRef>
        <a:effectRef idx="0">
          <a:scrgbClr r="0" g="0" b="0"/>
        </a:effectRef>
        <a:fontRef idx="minor"/>
      </dsp:style>
    </dsp:sp>
    <dsp:sp modelId="{0BD60BB4-4AD0-C24E-B868-AC5446A15F24}">
      <dsp:nvSpPr>
        <dsp:cNvPr id="0" name=""/>
        <dsp:cNvSpPr/>
      </dsp:nvSpPr>
      <dsp:spPr>
        <a:xfrm>
          <a:off x="999778" y="2678204"/>
          <a:ext cx="7463481" cy="765144"/>
        </a:xfrm>
        <a:prstGeom prst="rect">
          <a:avLst/>
        </a:prstGeom>
        <a:solidFill>
          <a:schemeClr val="accent5">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7333"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Chemicals used (</a:t>
          </a:r>
          <a:r>
            <a:rPr lang="en-GB" sz="2400" b="1" kern="1200" dirty="0">
              <a:solidFill>
                <a:schemeClr val="tx1"/>
              </a:solidFill>
            </a:rPr>
            <a:t>chemical energy consumption - obtained from </a:t>
          </a:r>
          <a:r>
            <a:rPr lang="en-GB" sz="2400" b="1" kern="1200" dirty="0" err="1">
              <a:solidFill>
                <a:schemeClr val="tx1"/>
              </a:solidFill>
            </a:rPr>
            <a:t>Ecoinvent</a:t>
          </a:r>
          <a:r>
            <a:rPr lang="en-GB" sz="2400" b="1" kern="1200" dirty="0">
              <a:solidFill>
                <a:schemeClr val="tx1"/>
              </a:solidFill>
            </a:rPr>
            <a:t> database)</a:t>
          </a:r>
          <a:endParaRPr lang="en-US" sz="2400" b="1" kern="1200" dirty="0">
            <a:solidFill>
              <a:schemeClr val="tx1"/>
            </a:solidFill>
          </a:endParaRPr>
        </a:p>
      </dsp:txBody>
      <dsp:txXfrm>
        <a:off x="999778" y="2678204"/>
        <a:ext cx="7463481" cy="765144"/>
      </dsp:txXfrm>
    </dsp:sp>
    <dsp:sp modelId="{8F349C31-4E0F-FD4B-A3E2-0A61EC2B5CB2}">
      <dsp:nvSpPr>
        <dsp:cNvPr id="0" name=""/>
        <dsp:cNvSpPr/>
      </dsp:nvSpPr>
      <dsp:spPr>
        <a:xfrm>
          <a:off x="521563" y="2582561"/>
          <a:ext cx="956430" cy="956430"/>
        </a:xfrm>
        <a:prstGeom prst="ellipse">
          <a:avLst/>
        </a:prstGeom>
        <a:solidFill>
          <a:schemeClr val="lt1">
            <a:hueOff val="0"/>
            <a:satOff val="0"/>
            <a:lumOff val="0"/>
            <a:alphaOff val="0"/>
          </a:schemeClr>
        </a:solidFill>
        <a:ln w="12700" cap="flat" cmpd="sng" algn="ctr">
          <a:solidFill>
            <a:schemeClr val="accent5">
              <a:alpha val="90000"/>
              <a:hueOff val="0"/>
              <a:satOff val="0"/>
              <a:lumOff val="0"/>
              <a:alphaOff val="-26667"/>
            </a:schemeClr>
          </a:solidFill>
          <a:prstDash val="solid"/>
          <a:miter lim="800000"/>
        </a:ln>
        <a:effectLst/>
      </dsp:spPr>
      <dsp:style>
        <a:lnRef idx="2">
          <a:scrgbClr r="0" g="0" b="0"/>
        </a:lnRef>
        <a:fillRef idx="1">
          <a:scrgbClr r="0" g="0" b="0"/>
        </a:fillRef>
        <a:effectRef idx="0">
          <a:scrgbClr r="0" g="0" b="0"/>
        </a:effectRef>
        <a:fontRef idx="minor"/>
      </dsp:style>
    </dsp:sp>
    <dsp:sp modelId="{F4B2BCF9-1E1E-1C43-8877-547E964FAE97}">
      <dsp:nvSpPr>
        <dsp:cNvPr id="0" name=""/>
        <dsp:cNvSpPr/>
      </dsp:nvSpPr>
      <dsp:spPr>
        <a:xfrm>
          <a:off x="561103" y="3826119"/>
          <a:ext cx="7902155" cy="765144"/>
        </a:xfrm>
        <a:prstGeom prst="rect">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7333"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rPr>
            <a:t>Renewable energy produced on WWTP</a:t>
          </a:r>
        </a:p>
      </dsp:txBody>
      <dsp:txXfrm>
        <a:off x="561103" y="3826119"/>
        <a:ext cx="7902155" cy="765144"/>
      </dsp:txXfrm>
    </dsp:sp>
    <dsp:sp modelId="{D25015D7-9F40-484E-9247-04F9ABBDAB84}">
      <dsp:nvSpPr>
        <dsp:cNvPr id="0" name=""/>
        <dsp:cNvSpPr/>
      </dsp:nvSpPr>
      <dsp:spPr>
        <a:xfrm>
          <a:off x="82888" y="3730476"/>
          <a:ext cx="956430" cy="956430"/>
        </a:xfrm>
        <a:prstGeom prst="ellipse">
          <a:avLst/>
        </a:prstGeom>
        <a:solidFill>
          <a:schemeClr val="lt1">
            <a:hueOff val="0"/>
            <a:satOff val="0"/>
            <a:lumOff val="0"/>
            <a:alphaOff val="0"/>
          </a:schemeClr>
        </a:solidFill>
        <a:ln w="12700" cap="flat" cmpd="sng" algn="ctr">
          <a:solidFill>
            <a:schemeClr val="accent5">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dirty="0">
              <a:latin typeface="Arial" charset="0"/>
              <a:ea typeface="Arial" charset="0"/>
              <a:cs typeface="Arial" charset="0"/>
            </a:endParaRPr>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96F8EA1D-728A-4E5F-9A4B-D1A7FD31BCED}" type="datetimeFigureOut">
              <a:rPr lang="en-GB" smtClean="0">
                <a:latin typeface="Arial" charset="0"/>
                <a:ea typeface="Arial" charset="0"/>
                <a:cs typeface="Arial" charset="0"/>
              </a:rPr>
              <a:t>24/06/2018</a:t>
            </a:fld>
            <a:endParaRPr lang="en-GB" dirty="0">
              <a:latin typeface="Arial" charset="0"/>
              <a:ea typeface="Arial" charset="0"/>
              <a:cs typeface="Arial" charset="0"/>
            </a:endParaRPr>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dirty="0">
              <a:latin typeface="Arial" charset="0"/>
              <a:ea typeface="Arial" charset="0"/>
              <a:cs typeface="Arial" charset="0"/>
            </a:endParaRPr>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539A8912-DC56-4920-85F1-EA9817C1761F}" type="slidenum">
              <a:rPr lang="en-GB" smtClean="0">
                <a:latin typeface="Arial" charset="0"/>
                <a:ea typeface="Arial" charset="0"/>
                <a:cs typeface="Arial" charset="0"/>
              </a:rPr>
              <a:t>‹#›</a:t>
            </a:fld>
            <a:endParaRPr lang="en-GB" dirty="0">
              <a:latin typeface="Arial" charset="0"/>
              <a:ea typeface="Arial" charset="0"/>
              <a:cs typeface="Arial" charset="0"/>
            </a:endParaRPr>
          </a:p>
        </p:txBody>
      </p:sp>
    </p:spTree>
    <p:extLst>
      <p:ext uri="{BB962C8B-B14F-4D97-AF65-F5344CB8AC3E}">
        <p14:creationId xmlns:p14="http://schemas.microsoft.com/office/powerpoint/2010/main" val="660024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463CE1C2-7DC9-FC47-9848-69281FD2BD18}" type="datetimeFigureOut">
              <a:rPr lang="en-US" smtClean="0"/>
              <a:t>6/24/18</a:t>
            </a:fld>
            <a:endParaRPr lang="en-US"/>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3B11FC8D-FEAC-3A4D-B17B-284E661AD230}" type="slidenum">
              <a:rPr lang="en-US" smtClean="0"/>
              <a:t>‹#›</a:t>
            </a:fld>
            <a:endParaRPr lang="en-US"/>
          </a:p>
        </p:txBody>
      </p:sp>
    </p:spTree>
    <p:extLst>
      <p:ext uri="{BB962C8B-B14F-4D97-AF65-F5344CB8AC3E}">
        <p14:creationId xmlns:p14="http://schemas.microsoft.com/office/powerpoint/2010/main" val="81808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Francesco and </a:t>
            </a:r>
            <a:r>
              <a:rPr lang="en-US" dirty="0" err="1"/>
              <a:t>Robberta</a:t>
            </a:r>
            <a:r>
              <a:rPr lang="en-US" dirty="0"/>
              <a:t> for the introduction. My Name is Ana Soares and I will be presenting the final output of a h2020 project  that </a:t>
            </a:r>
          </a:p>
        </p:txBody>
      </p:sp>
      <p:sp>
        <p:nvSpPr>
          <p:cNvPr id="4" name="Slide Number Placeholder 3"/>
          <p:cNvSpPr>
            <a:spLocks noGrp="1"/>
          </p:cNvSpPr>
          <p:nvPr>
            <p:ph type="sldNum" sz="quarter" idx="10"/>
          </p:nvPr>
        </p:nvSpPr>
        <p:spPr/>
        <p:txBody>
          <a:bodyPr/>
          <a:lstStyle/>
          <a:p>
            <a:fld id="{3B11FC8D-FEAC-3A4D-B17B-284E661AD230}" type="slidenum">
              <a:rPr lang="en-US" smtClean="0"/>
              <a:t>1</a:t>
            </a:fld>
            <a:endParaRPr lang="en-US"/>
          </a:p>
        </p:txBody>
      </p:sp>
    </p:spTree>
    <p:extLst>
      <p:ext uri="{BB962C8B-B14F-4D97-AF65-F5344CB8AC3E}">
        <p14:creationId xmlns:p14="http://schemas.microsoft.com/office/powerpoint/2010/main" val="822254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10</a:t>
            </a:fld>
            <a:endParaRPr lang="en-US"/>
          </a:p>
        </p:txBody>
      </p:sp>
    </p:spTree>
    <p:extLst>
      <p:ext uri="{BB962C8B-B14F-4D97-AF65-F5344CB8AC3E}">
        <p14:creationId xmlns:p14="http://schemas.microsoft.com/office/powerpoint/2010/main" val="2338923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11</a:t>
            </a:fld>
            <a:endParaRPr lang="en-US"/>
          </a:p>
        </p:txBody>
      </p:sp>
    </p:spTree>
    <p:extLst>
      <p:ext uri="{BB962C8B-B14F-4D97-AF65-F5344CB8AC3E}">
        <p14:creationId xmlns:p14="http://schemas.microsoft.com/office/powerpoint/2010/main" val="3411209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12</a:t>
            </a:fld>
            <a:endParaRPr lang="en-US"/>
          </a:p>
        </p:txBody>
      </p:sp>
    </p:spTree>
    <p:extLst>
      <p:ext uri="{BB962C8B-B14F-4D97-AF65-F5344CB8AC3E}">
        <p14:creationId xmlns:p14="http://schemas.microsoft.com/office/powerpoint/2010/main" val="245913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13</a:t>
            </a:fld>
            <a:endParaRPr lang="en-US"/>
          </a:p>
        </p:txBody>
      </p:sp>
    </p:spTree>
    <p:extLst>
      <p:ext uri="{BB962C8B-B14F-4D97-AF65-F5344CB8AC3E}">
        <p14:creationId xmlns:p14="http://schemas.microsoft.com/office/powerpoint/2010/main" val="1038939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14</a:t>
            </a:fld>
            <a:endParaRPr lang="en-US"/>
          </a:p>
        </p:txBody>
      </p:sp>
    </p:spTree>
    <p:extLst>
      <p:ext uri="{BB962C8B-B14F-4D97-AF65-F5344CB8AC3E}">
        <p14:creationId xmlns:p14="http://schemas.microsoft.com/office/powerpoint/2010/main" val="1826941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15</a:t>
            </a:fld>
            <a:endParaRPr lang="en-US"/>
          </a:p>
        </p:txBody>
      </p:sp>
    </p:spTree>
    <p:extLst>
      <p:ext uri="{BB962C8B-B14F-4D97-AF65-F5344CB8AC3E}">
        <p14:creationId xmlns:p14="http://schemas.microsoft.com/office/powerpoint/2010/main" val="34722239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16</a:t>
            </a:fld>
            <a:endParaRPr lang="en-US"/>
          </a:p>
        </p:txBody>
      </p:sp>
    </p:spTree>
    <p:extLst>
      <p:ext uri="{BB962C8B-B14F-4D97-AF65-F5344CB8AC3E}">
        <p14:creationId xmlns:p14="http://schemas.microsoft.com/office/powerpoint/2010/main" val="175768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17</a:t>
            </a:fld>
            <a:endParaRPr lang="en-US"/>
          </a:p>
        </p:txBody>
      </p:sp>
    </p:spTree>
    <p:extLst>
      <p:ext uri="{BB962C8B-B14F-4D97-AF65-F5344CB8AC3E}">
        <p14:creationId xmlns:p14="http://schemas.microsoft.com/office/powerpoint/2010/main" val="11148861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Picture from group</a:t>
            </a:r>
          </a:p>
        </p:txBody>
      </p:sp>
      <p:sp>
        <p:nvSpPr>
          <p:cNvPr id="4" name="Slide Number Placeholder 3"/>
          <p:cNvSpPr>
            <a:spLocks noGrp="1"/>
          </p:cNvSpPr>
          <p:nvPr>
            <p:ph type="sldNum" sz="quarter" idx="10"/>
          </p:nvPr>
        </p:nvSpPr>
        <p:spPr/>
        <p:txBody>
          <a:bodyPr/>
          <a:lstStyle/>
          <a:p>
            <a:fld id="{3B11FC8D-FEAC-3A4D-B17B-284E661AD230}" type="slidenum">
              <a:rPr lang="en-US" smtClean="0"/>
              <a:t>18</a:t>
            </a:fld>
            <a:endParaRPr lang="en-US"/>
          </a:p>
        </p:txBody>
      </p:sp>
    </p:spTree>
    <p:extLst>
      <p:ext uri="{BB962C8B-B14F-4D97-AF65-F5344CB8AC3E}">
        <p14:creationId xmlns:p14="http://schemas.microsoft.com/office/powerpoint/2010/main" val="3101543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head of the local organizer committee,</a:t>
            </a:r>
            <a:r>
              <a:rPr lang="en-US" baseline="0" dirty="0"/>
              <a:t> </a:t>
            </a:r>
            <a:r>
              <a:rPr lang="en-US" dirty="0"/>
              <a:t>It gives me </a:t>
            </a:r>
            <a:r>
              <a:rPr lang="en-US" baseline="0" dirty="0"/>
              <a:t>great pleasure and personal joy to stand here today and invite you to attend the 16th IWA Leading Edge Conference on Water and Wastewater treatment 2019. </a:t>
            </a:r>
          </a:p>
          <a:p>
            <a:r>
              <a:rPr lang="en-US" baseline="0" dirty="0"/>
              <a:t>The conference will take place on the 10-14 June in the beautiful city of Edinburg, in Scotland in the United Kingdom.</a:t>
            </a:r>
          </a:p>
          <a:p>
            <a:endParaRPr lang="en-US" dirty="0"/>
          </a:p>
        </p:txBody>
      </p:sp>
      <p:sp>
        <p:nvSpPr>
          <p:cNvPr id="4" name="Slide Number Placeholder 3"/>
          <p:cNvSpPr>
            <a:spLocks noGrp="1"/>
          </p:cNvSpPr>
          <p:nvPr>
            <p:ph type="sldNum" sz="quarter" idx="10"/>
          </p:nvPr>
        </p:nvSpPr>
        <p:spPr/>
        <p:txBody>
          <a:bodyPr/>
          <a:lstStyle/>
          <a:p>
            <a:fld id="{0D6102AA-C24B-6A42-9071-A00248763394}" type="slidenum">
              <a:rPr lang="en-US" smtClean="0"/>
              <a:pPr/>
              <a:t>19</a:t>
            </a:fld>
            <a:endParaRPr lang="en-US" dirty="0"/>
          </a:p>
        </p:txBody>
      </p:sp>
    </p:spTree>
    <p:extLst>
      <p:ext uri="{BB962C8B-B14F-4D97-AF65-F5344CB8AC3E}">
        <p14:creationId xmlns:p14="http://schemas.microsoft.com/office/powerpoint/2010/main" val="4043541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s-ES" dirty="0" err="1">
                <a:latin typeface="Calibri" charset="0"/>
              </a:rPr>
              <a:t>The</a:t>
            </a:r>
            <a:r>
              <a:rPr lang="es-ES" dirty="0">
                <a:latin typeface="Calibri" charset="0"/>
              </a:rPr>
              <a:t> ENERWATER Project </a:t>
            </a:r>
            <a:r>
              <a:rPr lang="es-ES" dirty="0" err="1">
                <a:latin typeface="Calibri" charset="0"/>
              </a:rPr>
              <a:t>is</a:t>
            </a:r>
            <a:r>
              <a:rPr lang="es-ES" dirty="0">
                <a:latin typeface="Calibri" charset="0"/>
              </a:rPr>
              <a:t> </a:t>
            </a:r>
            <a:r>
              <a:rPr lang="es-ES" dirty="0" err="1">
                <a:latin typeface="Calibri" charset="0"/>
              </a:rPr>
              <a:t>funded</a:t>
            </a:r>
            <a:r>
              <a:rPr lang="es-ES" dirty="0">
                <a:latin typeface="Calibri" charset="0"/>
              </a:rPr>
              <a:t> </a:t>
            </a:r>
            <a:r>
              <a:rPr lang="es-ES" dirty="0" err="1">
                <a:latin typeface="Calibri" charset="0"/>
              </a:rPr>
              <a:t>by</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European</a:t>
            </a:r>
            <a:r>
              <a:rPr lang="es-ES" dirty="0">
                <a:latin typeface="Calibri" charset="0"/>
              </a:rPr>
              <a:t> </a:t>
            </a:r>
            <a:r>
              <a:rPr lang="es-ES" dirty="0" err="1">
                <a:latin typeface="Calibri" charset="0"/>
              </a:rPr>
              <a:t>Commision</a:t>
            </a:r>
            <a:r>
              <a:rPr lang="es-ES" dirty="0">
                <a:latin typeface="Calibri" charset="0"/>
              </a:rPr>
              <a:t> </a:t>
            </a:r>
            <a:r>
              <a:rPr lang="es-ES" dirty="0" err="1">
                <a:latin typeface="Calibri" charset="0"/>
              </a:rPr>
              <a:t>under</a:t>
            </a:r>
            <a:r>
              <a:rPr lang="es-ES" dirty="0">
                <a:latin typeface="Calibri" charset="0"/>
              </a:rPr>
              <a:t> </a:t>
            </a:r>
            <a:r>
              <a:rPr lang="es-ES" dirty="0" err="1">
                <a:latin typeface="Calibri" charset="0"/>
              </a:rPr>
              <a:t>the</a:t>
            </a:r>
            <a:r>
              <a:rPr lang="es-ES" dirty="0">
                <a:latin typeface="Calibri" charset="0"/>
              </a:rPr>
              <a:t> H2020  </a:t>
            </a:r>
            <a:r>
              <a:rPr lang="es-ES" dirty="0" err="1">
                <a:latin typeface="Calibri" charset="0"/>
              </a:rPr>
              <a:t>programme</a:t>
            </a:r>
            <a:r>
              <a:rPr lang="es-ES" dirty="0">
                <a:latin typeface="Calibri" charset="0"/>
              </a:rPr>
              <a:t> and </a:t>
            </a:r>
            <a:r>
              <a:rPr lang="es-ES" dirty="0" err="1">
                <a:latin typeface="Calibri" charset="0"/>
              </a:rPr>
              <a:t>Cranfield</a:t>
            </a:r>
            <a:r>
              <a:rPr lang="es-ES" dirty="0">
                <a:latin typeface="Calibri" charset="0"/>
              </a:rPr>
              <a:t> </a:t>
            </a:r>
            <a:r>
              <a:rPr lang="es-ES" dirty="0" err="1">
                <a:latin typeface="Calibri" charset="0"/>
              </a:rPr>
              <a:t>University</a:t>
            </a:r>
            <a:r>
              <a:rPr lang="es-ES" dirty="0">
                <a:latin typeface="Calibri" charset="0"/>
              </a:rPr>
              <a:t> </a:t>
            </a:r>
            <a:r>
              <a:rPr lang="es-ES" dirty="0" err="1">
                <a:latin typeface="Calibri" charset="0"/>
              </a:rPr>
              <a:t>is</a:t>
            </a:r>
            <a:r>
              <a:rPr lang="es-ES" dirty="0">
                <a:latin typeface="Calibri" charset="0"/>
              </a:rPr>
              <a:t> </a:t>
            </a:r>
            <a:r>
              <a:rPr lang="es-ES" dirty="0" err="1">
                <a:latin typeface="Calibri" charset="0"/>
              </a:rPr>
              <a:t>lucky</a:t>
            </a:r>
            <a:r>
              <a:rPr lang="es-ES" dirty="0">
                <a:latin typeface="Calibri" charset="0"/>
              </a:rPr>
              <a:t> to </a:t>
            </a:r>
            <a:r>
              <a:rPr lang="es-ES" dirty="0" err="1">
                <a:latin typeface="Calibri" charset="0"/>
              </a:rPr>
              <a:t>work</a:t>
            </a:r>
            <a:r>
              <a:rPr lang="es-ES" dirty="0">
                <a:latin typeface="Calibri" charset="0"/>
              </a:rPr>
              <a:t> </a:t>
            </a:r>
            <a:r>
              <a:rPr lang="es-ES" dirty="0" err="1">
                <a:latin typeface="Calibri" charset="0"/>
              </a:rPr>
              <a:t>with</a:t>
            </a:r>
            <a:r>
              <a:rPr lang="es-ES" dirty="0">
                <a:latin typeface="Calibri" charset="0"/>
              </a:rPr>
              <a:t> </a:t>
            </a:r>
            <a:r>
              <a:rPr lang="es-ES" dirty="0" err="1">
                <a:latin typeface="Calibri" charset="0"/>
              </a:rPr>
              <a:t>Partner</a:t>
            </a:r>
            <a:r>
              <a:rPr lang="es-ES" dirty="0">
                <a:latin typeface="Calibri" charset="0"/>
              </a:rPr>
              <a:t> </a:t>
            </a:r>
            <a:r>
              <a:rPr lang="es-ES" dirty="0" err="1">
                <a:latin typeface="Calibri" charset="0"/>
              </a:rPr>
              <a:t>such</a:t>
            </a:r>
            <a:r>
              <a:rPr lang="es-ES" dirty="0">
                <a:latin typeface="Calibri" charset="0"/>
              </a:rPr>
              <a:t> as ….</a:t>
            </a:r>
          </a:p>
          <a:p>
            <a:pPr eaLnBrk="1" hangingPunct="1">
              <a:spcBef>
                <a:spcPct val="0"/>
              </a:spcBef>
            </a:pPr>
            <a:endParaRPr lang="es-ES" dirty="0">
              <a:latin typeface="Calibri" charset="0"/>
            </a:endParaRPr>
          </a:p>
          <a:p>
            <a:pPr eaLnBrk="1" hangingPunct="1">
              <a:spcBef>
                <a:spcPct val="0"/>
              </a:spcBef>
            </a:pPr>
            <a:endParaRPr lang="es-ES" dirty="0">
              <a:latin typeface="Calibri" charset="0"/>
            </a:endParaRPr>
          </a:p>
          <a:p>
            <a:pPr eaLnBrk="1" hangingPunct="1">
              <a:spcBef>
                <a:spcPct val="0"/>
              </a:spcBef>
            </a:pPr>
            <a:r>
              <a:rPr lang="es-ES" dirty="0" err="1">
                <a:latin typeface="Calibri" charset="0"/>
              </a:rPr>
              <a:t>The</a:t>
            </a:r>
            <a:r>
              <a:rPr lang="es-ES" dirty="0">
                <a:latin typeface="Calibri" charset="0"/>
              </a:rPr>
              <a:t> </a:t>
            </a:r>
            <a:r>
              <a:rPr lang="es-ES" dirty="0" err="1">
                <a:latin typeface="Calibri" charset="0"/>
              </a:rPr>
              <a:t>aim</a:t>
            </a:r>
            <a:r>
              <a:rPr lang="es-ES" dirty="0">
                <a:latin typeface="Calibri" charset="0"/>
              </a:rPr>
              <a:t> of </a:t>
            </a:r>
            <a:r>
              <a:rPr lang="es-ES" dirty="0" err="1">
                <a:latin typeface="Calibri" charset="0"/>
              </a:rPr>
              <a:t>the</a:t>
            </a:r>
            <a:r>
              <a:rPr lang="es-ES" dirty="0">
                <a:latin typeface="Calibri" charset="0"/>
              </a:rPr>
              <a:t> Project </a:t>
            </a:r>
            <a:r>
              <a:rPr lang="es-ES" dirty="0" err="1">
                <a:latin typeface="Calibri" charset="0"/>
              </a:rPr>
              <a:t>is</a:t>
            </a:r>
            <a:r>
              <a:rPr lang="es-ES" dirty="0">
                <a:latin typeface="Calibri" charset="0"/>
              </a:rPr>
              <a:t> to: </a:t>
            </a:r>
          </a:p>
          <a:p>
            <a:pPr eaLnBrk="1" hangingPunct="1">
              <a:spcBef>
                <a:spcPct val="0"/>
              </a:spcBef>
            </a:pPr>
            <a:endParaRPr lang="es-ES" dirty="0">
              <a:latin typeface="Calibri"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7EA8ABCF-F8A5-1C43-80D3-4F37C7D9F5A3}" type="slidenum">
              <a:rPr lang="es-ES" sz="1200"/>
              <a:pPr eaLnBrk="1" fontAlgn="base" hangingPunct="1">
                <a:spcBef>
                  <a:spcPct val="0"/>
                </a:spcBef>
                <a:spcAft>
                  <a:spcPct val="0"/>
                </a:spcAft>
              </a:pPr>
              <a:t>2</a:t>
            </a:fld>
            <a:endParaRPr lang="es-ES" sz="1200"/>
          </a:p>
        </p:txBody>
      </p:sp>
    </p:spTree>
    <p:extLst>
      <p:ext uri="{BB962C8B-B14F-4D97-AF65-F5344CB8AC3E}">
        <p14:creationId xmlns:p14="http://schemas.microsoft.com/office/powerpoint/2010/main" val="193769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type of annotation </a:t>
            </a:r>
          </a:p>
        </p:txBody>
      </p:sp>
      <p:sp>
        <p:nvSpPr>
          <p:cNvPr id="4" name="Slide Number Placeholder 3"/>
          <p:cNvSpPr>
            <a:spLocks noGrp="1"/>
          </p:cNvSpPr>
          <p:nvPr>
            <p:ph type="sldNum" sz="quarter" idx="10"/>
          </p:nvPr>
        </p:nvSpPr>
        <p:spPr/>
        <p:txBody>
          <a:bodyPr/>
          <a:lstStyle/>
          <a:p>
            <a:fld id="{3B11FC8D-FEAC-3A4D-B17B-284E661AD230}" type="slidenum">
              <a:rPr lang="en-US" smtClean="0"/>
              <a:t>3</a:t>
            </a:fld>
            <a:endParaRPr lang="en-US"/>
          </a:p>
        </p:txBody>
      </p:sp>
    </p:spTree>
    <p:extLst>
      <p:ext uri="{BB962C8B-B14F-4D97-AF65-F5344CB8AC3E}">
        <p14:creationId xmlns:p14="http://schemas.microsoft.com/office/powerpoint/2010/main" val="1660243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Marcador de imagen de diapositiva"/>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4"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s-ES" dirty="0" err="1">
                <a:latin typeface="Calibri" charset="0"/>
              </a:rPr>
              <a:t>On</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first</a:t>
            </a:r>
            <a:r>
              <a:rPr lang="es-ES" dirty="0">
                <a:latin typeface="Calibri" charset="0"/>
              </a:rPr>
              <a:t> </a:t>
            </a:r>
            <a:r>
              <a:rPr lang="es-ES" dirty="0" err="1">
                <a:latin typeface="Calibri" charset="0"/>
              </a:rPr>
              <a:t>steps</a:t>
            </a:r>
            <a:r>
              <a:rPr lang="es-ES" dirty="0">
                <a:latin typeface="Calibri" charset="0"/>
              </a:rPr>
              <a:t> of </a:t>
            </a:r>
            <a:r>
              <a:rPr lang="es-ES" dirty="0" err="1">
                <a:latin typeface="Calibri" charset="0"/>
              </a:rPr>
              <a:t>the</a:t>
            </a:r>
            <a:r>
              <a:rPr lang="es-ES" dirty="0">
                <a:latin typeface="Calibri" charset="0"/>
              </a:rPr>
              <a:t> Project </a:t>
            </a:r>
            <a:r>
              <a:rPr lang="es-ES" dirty="0" err="1">
                <a:latin typeface="Calibri" charset="0"/>
              </a:rPr>
              <a:t>was</a:t>
            </a:r>
            <a:r>
              <a:rPr lang="es-ES" dirty="0">
                <a:latin typeface="Calibri" charset="0"/>
              </a:rPr>
              <a:t> to </a:t>
            </a:r>
            <a:r>
              <a:rPr lang="es-ES" dirty="0" err="1">
                <a:latin typeface="Calibri" charset="0"/>
              </a:rPr>
              <a:t>understand</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current</a:t>
            </a:r>
            <a:r>
              <a:rPr lang="es-ES" dirty="0">
                <a:latin typeface="Calibri" charset="0"/>
              </a:rPr>
              <a:t> </a:t>
            </a:r>
            <a:r>
              <a:rPr lang="es-ES" dirty="0" err="1">
                <a:latin typeface="Calibri" charset="0"/>
              </a:rPr>
              <a:t>state</a:t>
            </a:r>
            <a:r>
              <a:rPr lang="es-ES" dirty="0">
                <a:latin typeface="Calibri" charset="0"/>
              </a:rPr>
              <a:t> of </a:t>
            </a:r>
            <a:r>
              <a:rPr lang="es-ES" dirty="0" err="1">
                <a:latin typeface="Calibri" charset="0"/>
              </a:rPr>
              <a:t>the</a:t>
            </a:r>
            <a:r>
              <a:rPr lang="es-ES" dirty="0">
                <a:latin typeface="Calibri" charset="0"/>
              </a:rPr>
              <a:t> art </a:t>
            </a:r>
            <a:r>
              <a:rPr lang="es-ES" dirty="0" err="1">
                <a:latin typeface="Calibri" charset="0"/>
              </a:rPr>
              <a:t>on</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energy</a:t>
            </a:r>
            <a:r>
              <a:rPr lang="es-ES" dirty="0">
                <a:latin typeface="Calibri" charset="0"/>
              </a:rPr>
              <a:t> </a:t>
            </a:r>
            <a:r>
              <a:rPr lang="es-ES" dirty="0" err="1">
                <a:latin typeface="Calibri" charset="0"/>
              </a:rPr>
              <a:t>monitoring</a:t>
            </a:r>
            <a:r>
              <a:rPr lang="es-ES" dirty="0">
                <a:latin typeface="Calibri" charset="0"/>
              </a:rPr>
              <a:t> and </a:t>
            </a:r>
            <a:r>
              <a:rPr lang="es-ES" dirty="0" err="1">
                <a:latin typeface="Calibri" charset="0"/>
              </a:rPr>
              <a:t>bechmarking</a:t>
            </a:r>
            <a:r>
              <a:rPr lang="es-ES" dirty="0">
                <a:latin typeface="Calibri" charset="0"/>
              </a:rPr>
              <a:t> </a:t>
            </a:r>
            <a:r>
              <a:rPr lang="es-ES" dirty="0" err="1">
                <a:latin typeface="Calibri" charset="0"/>
              </a:rPr>
              <a:t>methods</a:t>
            </a:r>
            <a:r>
              <a:rPr lang="es-ES" dirty="0">
                <a:latin typeface="Calibri" charset="0"/>
              </a:rPr>
              <a:t>.</a:t>
            </a:r>
          </a:p>
          <a:p>
            <a:pPr eaLnBrk="1" hangingPunct="1">
              <a:spcBef>
                <a:spcPct val="0"/>
              </a:spcBef>
            </a:pPr>
            <a:r>
              <a:rPr lang="es-ES" dirty="0" err="1">
                <a:latin typeface="Calibri" charset="0"/>
              </a:rPr>
              <a:t>Most</a:t>
            </a:r>
            <a:r>
              <a:rPr lang="es-ES" dirty="0">
                <a:latin typeface="Calibri" charset="0"/>
              </a:rPr>
              <a:t> of </a:t>
            </a:r>
            <a:r>
              <a:rPr lang="es-ES" dirty="0" err="1">
                <a:latin typeface="Calibri" charset="0"/>
              </a:rPr>
              <a:t>the</a:t>
            </a:r>
            <a:r>
              <a:rPr lang="es-ES" dirty="0">
                <a:latin typeface="Calibri" charset="0"/>
              </a:rPr>
              <a:t> data </a:t>
            </a:r>
            <a:r>
              <a:rPr lang="es-ES" dirty="0" err="1">
                <a:latin typeface="Calibri" charset="0"/>
              </a:rPr>
              <a:t>available</a:t>
            </a:r>
            <a:r>
              <a:rPr lang="es-ES" dirty="0">
                <a:latin typeface="Calibri" charset="0"/>
              </a:rPr>
              <a:t> </a:t>
            </a:r>
            <a:r>
              <a:rPr lang="es-ES" dirty="0" err="1">
                <a:latin typeface="Calibri" charset="0"/>
              </a:rPr>
              <a:t>is</a:t>
            </a:r>
            <a:r>
              <a:rPr lang="es-ES" dirty="0">
                <a:latin typeface="Calibri" charset="0"/>
              </a:rPr>
              <a:t> </a:t>
            </a:r>
            <a:r>
              <a:rPr lang="es-ES" dirty="0" err="1">
                <a:latin typeface="Calibri" charset="0"/>
              </a:rPr>
              <a:t>presented</a:t>
            </a:r>
            <a:r>
              <a:rPr lang="es-ES" dirty="0">
                <a:latin typeface="Calibri" charset="0"/>
              </a:rPr>
              <a:t> as </a:t>
            </a:r>
            <a:r>
              <a:rPr lang="es-ES" dirty="0" err="1">
                <a:latin typeface="Calibri" charset="0"/>
              </a:rPr>
              <a:t>the</a:t>
            </a:r>
            <a:r>
              <a:rPr lang="es-ES" dirty="0">
                <a:latin typeface="Calibri" charset="0"/>
              </a:rPr>
              <a:t> </a:t>
            </a:r>
            <a:r>
              <a:rPr lang="es-ES" dirty="0" err="1">
                <a:latin typeface="Calibri" charset="0"/>
              </a:rPr>
              <a:t>kWh</a:t>
            </a:r>
            <a:r>
              <a:rPr lang="es-ES" dirty="0">
                <a:latin typeface="Calibri" charset="0"/>
              </a:rPr>
              <a:t>/m3  </a:t>
            </a:r>
            <a:r>
              <a:rPr lang="es-ES" dirty="0" err="1">
                <a:latin typeface="Calibri" charset="0"/>
              </a:rPr>
              <a:t>etc</a:t>
            </a:r>
            <a:endParaRPr lang="es-ES" dirty="0">
              <a:latin typeface="Calibri" charset="0"/>
            </a:endParaRPr>
          </a:p>
          <a:p>
            <a:pPr eaLnBrk="1" hangingPunct="1">
              <a:spcBef>
                <a:spcPct val="0"/>
              </a:spcBef>
            </a:pPr>
            <a:r>
              <a:rPr lang="es-ES" dirty="0" err="1">
                <a:latin typeface="Calibri" charset="0"/>
              </a:rPr>
              <a:t>Most</a:t>
            </a:r>
            <a:r>
              <a:rPr lang="es-ES" dirty="0">
                <a:latin typeface="Calibri" charset="0"/>
              </a:rPr>
              <a:t> </a:t>
            </a:r>
            <a:r>
              <a:rPr lang="es-ES" dirty="0" err="1">
                <a:latin typeface="Calibri" charset="0"/>
              </a:rPr>
              <a:t>is</a:t>
            </a:r>
            <a:r>
              <a:rPr lang="es-ES" dirty="0">
                <a:latin typeface="Calibri" charset="0"/>
              </a:rPr>
              <a:t> </a:t>
            </a:r>
            <a:r>
              <a:rPr lang="es-ES" dirty="0" err="1">
                <a:latin typeface="Calibri" charset="0"/>
              </a:rPr>
              <a:t>agregated</a:t>
            </a:r>
            <a:r>
              <a:rPr lang="es-ES" dirty="0">
                <a:latin typeface="Calibri" charset="0"/>
              </a:rPr>
              <a:t> data, </a:t>
            </a:r>
            <a:r>
              <a:rPr lang="es-ES" dirty="0" err="1">
                <a:latin typeface="Calibri" charset="0"/>
              </a:rPr>
              <a:t>meaning</a:t>
            </a:r>
            <a:r>
              <a:rPr lang="es-ES" dirty="0">
                <a:latin typeface="Calibri" charset="0"/>
              </a:rPr>
              <a:t> </a:t>
            </a:r>
            <a:r>
              <a:rPr lang="es-ES" dirty="0" err="1">
                <a:latin typeface="Calibri" charset="0"/>
              </a:rPr>
              <a:t>that</a:t>
            </a:r>
            <a:r>
              <a:rPr lang="es-ES" dirty="0">
                <a:latin typeface="Calibri" charset="0"/>
              </a:rPr>
              <a:t> </a:t>
            </a:r>
            <a:r>
              <a:rPr lang="es-ES" dirty="0" err="1">
                <a:latin typeface="Calibri" charset="0"/>
              </a:rPr>
              <a:t>there</a:t>
            </a:r>
            <a:r>
              <a:rPr lang="es-ES" dirty="0">
                <a:latin typeface="Calibri" charset="0"/>
              </a:rPr>
              <a:t> </a:t>
            </a:r>
            <a:r>
              <a:rPr lang="es-ES" dirty="0" err="1">
                <a:latin typeface="Calibri" charset="0"/>
              </a:rPr>
              <a:t>is</a:t>
            </a:r>
            <a:r>
              <a:rPr lang="es-ES" dirty="0">
                <a:latin typeface="Calibri" charset="0"/>
              </a:rPr>
              <a:t> a single figure </a:t>
            </a:r>
            <a:r>
              <a:rPr lang="es-ES" dirty="0" err="1">
                <a:latin typeface="Calibri" charset="0"/>
              </a:rPr>
              <a:t>that</a:t>
            </a:r>
            <a:r>
              <a:rPr lang="es-ES" dirty="0">
                <a:latin typeface="Calibri" charset="0"/>
              </a:rPr>
              <a:t> </a:t>
            </a:r>
            <a:r>
              <a:rPr lang="es-ES" dirty="0" err="1">
                <a:latin typeface="Calibri" charset="0"/>
              </a:rPr>
              <a:t>presented</a:t>
            </a:r>
            <a:r>
              <a:rPr lang="es-ES" dirty="0">
                <a:latin typeface="Calibri" charset="0"/>
              </a:rPr>
              <a:t> </a:t>
            </a:r>
            <a:r>
              <a:rPr lang="es-ES" dirty="0" err="1">
                <a:latin typeface="Calibri" charset="0"/>
              </a:rPr>
              <a:t>for</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whole</a:t>
            </a:r>
            <a:r>
              <a:rPr lang="es-ES" dirty="0">
                <a:latin typeface="Calibri" charset="0"/>
              </a:rPr>
              <a:t> WWTP</a:t>
            </a:r>
          </a:p>
          <a:p>
            <a:pPr eaLnBrk="1" hangingPunct="1">
              <a:spcBef>
                <a:spcPct val="0"/>
              </a:spcBef>
            </a:pPr>
            <a:r>
              <a:rPr lang="es-ES" dirty="0" err="1">
                <a:latin typeface="Calibri" charset="0"/>
              </a:rPr>
              <a:t>There</a:t>
            </a:r>
            <a:r>
              <a:rPr lang="es-ES" dirty="0">
                <a:latin typeface="Calibri" charset="0"/>
              </a:rPr>
              <a:t> </a:t>
            </a:r>
            <a:r>
              <a:rPr lang="es-ES" dirty="0" err="1">
                <a:latin typeface="Calibri" charset="0"/>
              </a:rPr>
              <a:t>is</a:t>
            </a:r>
            <a:r>
              <a:rPr lang="es-ES" dirty="0">
                <a:latin typeface="Calibri" charset="0"/>
              </a:rPr>
              <a:t> </a:t>
            </a:r>
            <a:r>
              <a:rPr lang="es-ES" dirty="0" err="1">
                <a:latin typeface="Calibri" charset="0"/>
              </a:rPr>
              <a:t>very</a:t>
            </a:r>
            <a:r>
              <a:rPr lang="es-ES" dirty="0">
                <a:latin typeface="Calibri" charset="0"/>
              </a:rPr>
              <a:t> </a:t>
            </a:r>
            <a:r>
              <a:rPr lang="es-ES" dirty="0" err="1">
                <a:latin typeface="Calibri" charset="0"/>
              </a:rPr>
              <a:t>litle</a:t>
            </a:r>
            <a:r>
              <a:rPr lang="es-ES" dirty="0">
                <a:latin typeface="Calibri" charset="0"/>
              </a:rPr>
              <a:t> </a:t>
            </a:r>
            <a:r>
              <a:rPr lang="es-ES" dirty="0" err="1">
                <a:latin typeface="Calibri" charset="0"/>
              </a:rPr>
              <a:t>information</a:t>
            </a:r>
            <a:r>
              <a:rPr lang="es-ES" dirty="0">
                <a:latin typeface="Calibri" charset="0"/>
              </a:rPr>
              <a:t> in </a:t>
            </a:r>
            <a:r>
              <a:rPr lang="es-ES" dirty="0" err="1">
                <a:latin typeface="Calibri" charset="0"/>
              </a:rPr>
              <a:t>literature</a:t>
            </a:r>
            <a:r>
              <a:rPr lang="es-ES" dirty="0">
                <a:latin typeface="Calibri" charset="0"/>
              </a:rPr>
              <a:t> </a:t>
            </a:r>
            <a:r>
              <a:rPr lang="es-ES" dirty="0" err="1">
                <a:latin typeface="Calibri" charset="0"/>
              </a:rPr>
              <a:t>about</a:t>
            </a:r>
            <a:r>
              <a:rPr lang="es-ES" dirty="0">
                <a:latin typeface="Calibri" charset="0"/>
              </a:rPr>
              <a:t> </a:t>
            </a:r>
            <a:r>
              <a:rPr lang="es-ES" dirty="0" err="1">
                <a:latin typeface="Calibri" charset="0"/>
              </a:rPr>
              <a:t>considering</a:t>
            </a:r>
            <a:r>
              <a:rPr lang="es-ES" dirty="0">
                <a:latin typeface="Calibri" charset="0"/>
              </a:rPr>
              <a:t> </a:t>
            </a:r>
            <a:r>
              <a:rPr lang="es-ES" dirty="0" err="1">
                <a:latin typeface="Calibri" charset="0"/>
              </a:rPr>
              <a:t>stages</a:t>
            </a:r>
            <a:r>
              <a:rPr lang="es-ES" dirty="0">
                <a:latin typeface="Calibri" charset="0"/>
              </a:rPr>
              <a:t> of </a:t>
            </a:r>
            <a:r>
              <a:rPr lang="es-ES" dirty="0" err="1">
                <a:latin typeface="Calibri" charset="0"/>
              </a:rPr>
              <a:t>treatment</a:t>
            </a:r>
            <a:r>
              <a:rPr lang="es-ES" dirty="0">
                <a:latin typeface="Calibri" charset="0"/>
              </a:rPr>
              <a:t> </a:t>
            </a:r>
            <a:r>
              <a:rPr lang="es-ES" dirty="0" err="1">
                <a:latin typeface="Calibri" charset="0"/>
              </a:rPr>
              <a:t>or</a:t>
            </a:r>
            <a:r>
              <a:rPr lang="es-ES" dirty="0">
                <a:latin typeface="Calibri" charset="0"/>
              </a:rPr>
              <a:t> </a:t>
            </a:r>
            <a:r>
              <a:rPr lang="es-ES" dirty="0" err="1">
                <a:latin typeface="Calibri" charset="0"/>
              </a:rPr>
              <a:t>even</a:t>
            </a:r>
            <a:r>
              <a:rPr lang="es-ES" dirty="0">
                <a:latin typeface="Calibri" charset="0"/>
              </a:rPr>
              <a:t> </a:t>
            </a:r>
            <a:r>
              <a:rPr lang="es-ES" dirty="0" err="1">
                <a:latin typeface="Calibri" charset="0"/>
              </a:rPr>
              <a:t>the</a:t>
            </a:r>
            <a:r>
              <a:rPr lang="es-ES" dirty="0">
                <a:latin typeface="Calibri" charset="0"/>
              </a:rPr>
              <a:t> </a:t>
            </a:r>
            <a:r>
              <a:rPr lang="es-ES" dirty="0" err="1">
                <a:latin typeface="Calibri" charset="0"/>
              </a:rPr>
              <a:t>types</a:t>
            </a:r>
            <a:r>
              <a:rPr lang="es-ES" dirty="0">
                <a:latin typeface="Calibri" charset="0"/>
              </a:rPr>
              <a:t> of </a:t>
            </a:r>
            <a:r>
              <a:rPr lang="es-ES" dirty="0" err="1">
                <a:latin typeface="Calibri" charset="0"/>
              </a:rPr>
              <a:t>pollutants</a:t>
            </a:r>
            <a:r>
              <a:rPr lang="es-ES" dirty="0">
                <a:latin typeface="Calibri" charset="0"/>
              </a:rPr>
              <a:t> removed. </a:t>
            </a:r>
          </a:p>
          <a:p>
            <a:pPr eaLnBrk="1" hangingPunct="1">
              <a:spcBef>
                <a:spcPct val="0"/>
              </a:spcBef>
            </a:pPr>
            <a:r>
              <a:rPr lang="es-ES" dirty="0">
                <a:latin typeface="Calibri" charset="0"/>
              </a:rPr>
              <a:t> as </a:t>
            </a:r>
            <a:r>
              <a:rPr lang="es-ES" dirty="0" err="1">
                <a:latin typeface="Calibri" charset="0"/>
              </a:rPr>
              <a:t>consequnece</a:t>
            </a:r>
            <a:r>
              <a:rPr lang="es-ES" dirty="0">
                <a:latin typeface="Calibri" charset="0"/>
              </a:rPr>
              <a:t> </a:t>
            </a:r>
            <a:r>
              <a:rPr lang="es-ES" dirty="0" err="1">
                <a:latin typeface="Calibri" charset="0"/>
              </a:rPr>
              <a:t>most</a:t>
            </a:r>
            <a:r>
              <a:rPr lang="es-ES" dirty="0">
                <a:latin typeface="Calibri" charset="0"/>
              </a:rPr>
              <a:t> of </a:t>
            </a:r>
            <a:r>
              <a:rPr lang="es-ES" dirty="0" err="1">
                <a:latin typeface="Calibri" charset="0"/>
              </a:rPr>
              <a:t>the</a:t>
            </a:r>
            <a:r>
              <a:rPr lang="es-ES" dirty="0">
                <a:latin typeface="Calibri" charset="0"/>
              </a:rPr>
              <a:t> </a:t>
            </a:r>
            <a:r>
              <a:rPr lang="es-ES" dirty="0" err="1">
                <a:latin typeface="Calibri" charset="0"/>
              </a:rPr>
              <a:t>methods</a:t>
            </a:r>
            <a:r>
              <a:rPr lang="es-ES" dirty="0">
                <a:latin typeface="Calibri" charset="0"/>
              </a:rPr>
              <a:t> so </a:t>
            </a:r>
            <a:r>
              <a:rPr lang="es-ES" dirty="0" err="1">
                <a:latin typeface="Calibri" charset="0"/>
              </a:rPr>
              <a:t>far</a:t>
            </a:r>
            <a:r>
              <a:rPr lang="es-ES" dirty="0">
                <a:latin typeface="Calibri" charset="0"/>
              </a:rPr>
              <a:t> </a:t>
            </a:r>
            <a:r>
              <a:rPr lang="es-ES" dirty="0" err="1">
                <a:latin typeface="Calibri" charset="0"/>
              </a:rPr>
              <a:t>have</a:t>
            </a:r>
            <a:r>
              <a:rPr lang="es-ES" dirty="0">
                <a:latin typeface="Calibri" charset="0"/>
              </a:rPr>
              <a:t> </a:t>
            </a:r>
            <a:r>
              <a:rPr lang="es-ES" dirty="0" err="1">
                <a:latin typeface="Calibri" charset="0"/>
              </a:rPr>
              <a:t>limited</a:t>
            </a:r>
            <a:r>
              <a:rPr lang="es-ES" dirty="0">
                <a:latin typeface="Calibri" charset="0"/>
              </a:rPr>
              <a:t> </a:t>
            </a:r>
            <a:r>
              <a:rPr lang="es-ES" dirty="0" err="1">
                <a:latin typeface="Calibri" charset="0"/>
              </a:rPr>
              <a:t>used</a:t>
            </a:r>
            <a:r>
              <a:rPr lang="es-ES" dirty="0">
                <a:latin typeface="Calibri" charset="0"/>
              </a:rPr>
              <a:t> </a:t>
            </a:r>
            <a:r>
              <a:rPr lang="es-ES" dirty="0" err="1">
                <a:latin typeface="Calibri" charset="0"/>
              </a:rPr>
              <a:t>both</a:t>
            </a:r>
            <a:r>
              <a:rPr lang="es-ES" dirty="0">
                <a:latin typeface="Calibri" charset="0"/>
              </a:rPr>
              <a:t> in </a:t>
            </a:r>
            <a:r>
              <a:rPr lang="es-ES" dirty="0" err="1">
                <a:latin typeface="Calibri" charset="0"/>
              </a:rPr>
              <a:t>terms</a:t>
            </a:r>
            <a:r>
              <a:rPr lang="es-ES" dirty="0">
                <a:latin typeface="Calibri" charset="0"/>
              </a:rPr>
              <a:t> of benchmarking </a:t>
            </a:r>
            <a:r>
              <a:rPr lang="es-ES" dirty="0" err="1">
                <a:latin typeface="Calibri" charset="0"/>
              </a:rPr>
              <a:t>or</a:t>
            </a:r>
            <a:r>
              <a:rPr lang="es-ES" dirty="0">
                <a:latin typeface="Calibri" charset="0"/>
              </a:rPr>
              <a:t> </a:t>
            </a:r>
            <a:r>
              <a:rPr lang="es-ES" dirty="0" err="1">
                <a:latin typeface="Calibri" charset="0"/>
              </a:rPr>
              <a:t>defening</a:t>
            </a:r>
            <a:r>
              <a:rPr lang="es-ES" dirty="0">
                <a:latin typeface="Calibri" charset="0"/>
              </a:rPr>
              <a:t> a </a:t>
            </a:r>
            <a:r>
              <a:rPr lang="es-ES" dirty="0" err="1">
                <a:latin typeface="Calibri" charset="0"/>
              </a:rPr>
              <a:t>strategy</a:t>
            </a:r>
            <a:r>
              <a:rPr lang="es-ES" dirty="0">
                <a:latin typeface="Calibri" charset="0"/>
              </a:rPr>
              <a:t>  of </a:t>
            </a:r>
            <a:r>
              <a:rPr lang="es-ES" dirty="0" err="1">
                <a:latin typeface="Calibri" charset="0"/>
              </a:rPr>
              <a:t>improving</a:t>
            </a:r>
            <a:r>
              <a:rPr lang="es-ES" dirty="0">
                <a:latin typeface="Calibri" charset="0"/>
              </a:rPr>
              <a:t> </a:t>
            </a:r>
            <a:r>
              <a:rPr lang="es-ES" dirty="0" err="1">
                <a:latin typeface="Calibri" charset="0"/>
              </a:rPr>
              <a:t>energy</a:t>
            </a:r>
            <a:r>
              <a:rPr lang="es-ES" dirty="0">
                <a:latin typeface="Calibri" charset="0"/>
              </a:rPr>
              <a:t> </a:t>
            </a:r>
            <a:r>
              <a:rPr lang="es-ES" dirty="0" err="1">
                <a:latin typeface="Calibri" charset="0"/>
              </a:rPr>
              <a:t>consumption</a:t>
            </a:r>
            <a:r>
              <a:rPr lang="es-ES" dirty="0">
                <a:latin typeface="Calibri" charset="0"/>
              </a:rPr>
              <a:t> </a:t>
            </a:r>
          </a:p>
          <a:p>
            <a:pPr eaLnBrk="1" hangingPunct="1">
              <a:spcBef>
                <a:spcPct val="0"/>
              </a:spcBef>
            </a:pPr>
            <a:endParaRPr lang="es-ES" dirty="0">
              <a:latin typeface="Calibri" charset="0"/>
            </a:endParaRPr>
          </a:p>
          <a:p>
            <a:pPr eaLnBrk="1" hangingPunct="1">
              <a:spcBef>
                <a:spcPct val="0"/>
              </a:spcBef>
            </a:pPr>
            <a:endParaRPr lang="es-ES" dirty="0">
              <a:latin typeface="Calibri" charset="0"/>
            </a:endParaRPr>
          </a:p>
          <a:p>
            <a:pPr eaLnBrk="1" hangingPunct="1">
              <a:spcBef>
                <a:spcPct val="0"/>
              </a:spcBef>
            </a:pPr>
            <a:endParaRPr lang="es-ES" dirty="0">
              <a:latin typeface="Calibri" charset="0"/>
            </a:endParaRPr>
          </a:p>
        </p:txBody>
      </p:sp>
      <p:sp>
        <p:nvSpPr>
          <p:cNvPr id="23555" name="3 Marcador de número de diapositiva"/>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44EB38F1-8A95-AC44-93A1-D5190772709B}" type="slidenum">
              <a:rPr lang="es-ES" sz="1200"/>
              <a:pPr eaLnBrk="1" fontAlgn="base" hangingPunct="1">
                <a:spcBef>
                  <a:spcPct val="0"/>
                </a:spcBef>
                <a:spcAft>
                  <a:spcPct val="0"/>
                </a:spcAft>
              </a:pPr>
              <a:t>4</a:t>
            </a:fld>
            <a:endParaRPr lang="es-ES" sz="1200"/>
          </a:p>
        </p:txBody>
      </p:sp>
    </p:spTree>
    <p:extLst>
      <p:ext uri="{BB962C8B-B14F-4D97-AF65-F5344CB8AC3E}">
        <p14:creationId xmlns:p14="http://schemas.microsoft.com/office/powerpoint/2010/main" val="2483225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give you an example…. </a:t>
            </a:r>
          </a:p>
          <a:p>
            <a:endParaRPr lang="en-GB" dirty="0"/>
          </a:p>
          <a:p>
            <a:r>
              <a:rPr lang="en-GB" dirty="0"/>
              <a:t>2 site in the UK, both around the same PE, and both utilizing Oxidation ditches as secondary treatment.</a:t>
            </a:r>
          </a:p>
          <a:p>
            <a:r>
              <a:rPr lang="en-GB" dirty="0"/>
              <a:t>At first glance – Site 2 seems much more efficient ..</a:t>
            </a:r>
          </a:p>
          <a:p>
            <a:endParaRPr lang="en-GB" dirty="0"/>
          </a:p>
          <a:p>
            <a:r>
              <a:rPr lang="en-GB" dirty="0"/>
              <a:t>But when looking in more detail – site 2 was very close to failing consent on COD and very often on nitrification. Whilst site 1 was working like a dream!</a:t>
            </a:r>
          </a:p>
          <a:p>
            <a:r>
              <a:rPr lang="en-GB" dirty="0"/>
              <a:t>So this deeper knowledge on both sites lead to action being taken on Site 2 – </a:t>
            </a:r>
          </a:p>
          <a:p>
            <a:endParaRPr lang="en-GB" dirty="0"/>
          </a:p>
          <a:p>
            <a:r>
              <a:rPr lang="en-GB" dirty="0"/>
              <a:t>This showed us that considering just energy </a:t>
            </a:r>
            <a:r>
              <a:rPr lang="en-GB" dirty="0" err="1"/>
              <a:t>consumtion</a:t>
            </a:r>
            <a:r>
              <a:rPr lang="en-GB" dirty="0"/>
              <a:t> based on PE or m3 is a false benchmarking strategy – as this comparison doesn’t take in consideration the actual FUNCTION of the WWTP – the effluent quality that is obtained is directly related </a:t>
            </a:r>
            <a:r>
              <a:rPr lang="en-GB" dirty="0" err="1"/>
              <a:t>wih</a:t>
            </a:r>
            <a:r>
              <a:rPr lang="en-GB" dirty="0"/>
              <a:t> the energy consumption – </a:t>
            </a:r>
            <a:r>
              <a:rPr lang="en-GB" dirty="0" err="1"/>
              <a:t>bu</a:t>
            </a:r>
            <a:r>
              <a:rPr lang="en-GB" dirty="0"/>
              <a:t> still to date most energy benchmarking exercises do take this into consideration </a:t>
            </a:r>
          </a:p>
          <a:p>
            <a:endParaRPr lang="en-GB" dirty="0"/>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5</a:t>
            </a:fld>
            <a:endParaRPr lang="en-US"/>
          </a:p>
        </p:txBody>
      </p:sp>
    </p:spTree>
    <p:extLst>
      <p:ext uri="{BB962C8B-B14F-4D97-AF65-F5344CB8AC3E}">
        <p14:creationId xmlns:p14="http://schemas.microsoft.com/office/powerpoint/2010/main" val="2598047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6</a:t>
            </a:fld>
            <a:endParaRPr lang="en-US"/>
          </a:p>
        </p:txBody>
      </p:sp>
    </p:spTree>
    <p:extLst>
      <p:ext uri="{BB962C8B-B14F-4D97-AF65-F5344CB8AC3E}">
        <p14:creationId xmlns:p14="http://schemas.microsoft.com/office/powerpoint/2010/main" val="91618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7</a:t>
            </a:fld>
            <a:endParaRPr lang="en-US"/>
          </a:p>
        </p:txBody>
      </p:sp>
    </p:spTree>
    <p:extLst>
      <p:ext uri="{BB962C8B-B14F-4D97-AF65-F5344CB8AC3E}">
        <p14:creationId xmlns:p14="http://schemas.microsoft.com/office/powerpoint/2010/main" val="1271897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first proposal was a methodology that required: , an inventory of the electrical equip on the whole site, installation of electivity meters, extensive sampling of the whole WWTP in between p</a:t>
            </a:r>
          </a:p>
          <a:p>
            <a:endParaRPr lang="en-GB" dirty="0"/>
          </a:p>
          <a:p>
            <a:endParaRPr lang="en-GB" dirty="0"/>
          </a:p>
        </p:txBody>
      </p:sp>
      <p:sp>
        <p:nvSpPr>
          <p:cNvPr id="4" name="Slide Number Placeholder 3"/>
          <p:cNvSpPr>
            <a:spLocks noGrp="1"/>
          </p:cNvSpPr>
          <p:nvPr>
            <p:ph type="sldNum" sz="quarter" idx="10"/>
          </p:nvPr>
        </p:nvSpPr>
        <p:spPr/>
        <p:txBody>
          <a:bodyPr/>
          <a:lstStyle/>
          <a:p>
            <a:fld id="{3B11FC8D-FEAC-3A4D-B17B-284E661AD230}" type="slidenum">
              <a:rPr lang="en-US" smtClean="0"/>
              <a:t>8</a:t>
            </a:fld>
            <a:endParaRPr lang="en-US"/>
          </a:p>
        </p:txBody>
      </p:sp>
    </p:spTree>
    <p:extLst>
      <p:ext uri="{BB962C8B-B14F-4D97-AF65-F5344CB8AC3E}">
        <p14:creationId xmlns:p14="http://schemas.microsoft.com/office/powerpoint/2010/main" val="1763824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11FC8D-FEAC-3A4D-B17B-284E661AD230}" type="slidenum">
              <a:rPr lang="en-US" smtClean="0"/>
              <a:t>9</a:t>
            </a:fld>
            <a:endParaRPr lang="en-US"/>
          </a:p>
        </p:txBody>
      </p:sp>
    </p:spTree>
    <p:extLst>
      <p:ext uri="{BB962C8B-B14F-4D97-AF65-F5344CB8AC3E}">
        <p14:creationId xmlns:p14="http://schemas.microsoft.com/office/powerpoint/2010/main" val="3261906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53898" y="1700460"/>
            <a:ext cx="4698522" cy="2160588"/>
          </a:xfrm>
          <a:prstGeom prst="rect">
            <a:avLst/>
          </a:prstGeom>
        </p:spPr>
        <p:txBody>
          <a:bodyPr anchor="ctr">
            <a:normAutofit/>
          </a:bodyPr>
          <a:lstStyle>
            <a:lvl1pPr marL="0" indent="0">
              <a:buNone/>
              <a:defRPr sz="2800" b="1" i="0">
                <a:solidFill>
                  <a:srgbClr val="0C406D"/>
                </a:solidFill>
                <a:latin typeface="Arial" charset="0"/>
                <a:ea typeface="Arial" charset="0"/>
                <a:cs typeface="Arial" charset="0"/>
              </a:defRPr>
            </a:lvl1pPr>
          </a:lstStyle>
          <a:p>
            <a:pPr lvl="0"/>
            <a:r>
              <a:rPr lang="en-GB" dirty="0"/>
              <a:t>Presentation or Chapter Title, Arial Bold 28pt</a:t>
            </a:r>
            <a:endParaRPr lang="en-US" dirty="0"/>
          </a:p>
        </p:txBody>
      </p:sp>
      <p:sp>
        <p:nvSpPr>
          <p:cNvPr id="11" name="Text Placeholder 8"/>
          <p:cNvSpPr>
            <a:spLocks noGrp="1"/>
          </p:cNvSpPr>
          <p:nvPr>
            <p:ph type="body" sz="quarter" idx="11" hasCustomPrompt="1"/>
          </p:nvPr>
        </p:nvSpPr>
        <p:spPr>
          <a:xfrm>
            <a:off x="3653898" y="4149080"/>
            <a:ext cx="4698522" cy="792088"/>
          </a:xfrm>
          <a:prstGeom prst="rect">
            <a:avLst/>
          </a:prstGeom>
        </p:spPr>
        <p:txBody>
          <a:bodyPr anchor="ctr">
            <a:normAutofit/>
          </a:bodyPr>
          <a:lstStyle>
            <a:lvl1pPr marL="0" indent="0">
              <a:buNone/>
              <a:defRPr sz="2000" b="1" i="0">
                <a:solidFill>
                  <a:srgbClr val="0099C4"/>
                </a:solidFill>
                <a:latin typeface="Arial" charset="0"/>
                <a:ea typeface="Arial" charset="0"/>
                <a:cs typeface="Arial" charset="0"/>
              </a:defRPr>
            </a:lvl1pPr>
          </a:lstStyle>
          <a:p>
            <a:pPr lvl="0"/>
            <a:r>
              <a:rPr lang="en-GB" dirty="0"/>
              <a:t>Presenter’s Name and Title, </a:t>
            </a:r>
            <a:br>
              <a:rPr lang="en-GB" dirty="0"/>
            </a:br>
            <a:r>
              <a:rPr lang="en-GB" dirty="0"/>
              <a:t>Arial Bold 20pt</a:t>
            </a:r>
            <a:endParaRPr lang="en-US" dirty="0"/>
          </a:p>
        </p:txBody>
      </p:sp>
      <p:sp>
        <p:nvSpPr>
          <p:cNvPr id="13" name="Text Placeholder 8"/>
          <p:cNvSpPr>
            <a:spLocks noGrp="1"/>
          </p:cNvSpPr>
          <p:nvPr>
            <p:ph type="body" sz="quarter" idx="12" hasCustomPrompt="1"/>
          </p:nvPr>
        </p:nvSpPr>
        <p:spPr>
          <a:xfrm>
            <a:off x="3655102" y="5229200"/>
            <a:ext cx="4698522" cy="504056"/>
          </a:xfrm>
          <a:prstGeom prst="rect">
            <a:avLst/>
          </a:prstGeom>
        </p:spPr>
        <p:txBody>
          <a:bodyPr anchor="ctr">
            <a:normAutofit/>
          </a:bodyPr>
          <a:lstStyle>
            <a:lvl1pPr marL="0" indent="0">
              <a:buNone/>
              <a:defRPr sz="1800" b="1" i="0">
                <a:solidFill>
                  <a:schemeClr val="tx1"/>
                </a:solidFill>
                <a:latin typeface="Arial" charset="0"/>
                <a:ea typeface="Arial" charset="0"/>
                <a:cs typeface="Arial" charset="0"/>
              </a:defRPr>
            </a:lvl1pPr>
          </a:lstStyle>
          <a:p>
            <a:pPr lvl="0"/>
            <a:r>
              <a:rPr lang="en-GB" dirty="0"/>
              <a:t>Date, Arial Bold 18pt</a:t>
            </a:r>
            <a:endParaRPr lang="en-US" dirty="0"/>
          </a:p>
        </p:txBody>
      </p:sp>
      <p:sp>
        <p:nvSpPr>
          <p:cNvPr id="5" name="Text Placeholder 17"/>
          <p:cNvSpPr txBox="1">
            <a:spLocks/>
          </p:cNvSpPr>
          <p:nvPr userDrawn="1"/>
        </p:nvSpPr>
        <p:spPr>
          <a:xfrm>
            <a:off x="3653898" y="6021288"/>
            <a:ext cx="4698522"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t>www.cranfield.ac.uk</a:t>
            </a:r>
            <a:endParaRPr lang="en-GB" sz="1800" b="0" dirty="0"/>
          </a:p>
        </p:txBody>
      </p:sp>
      <p:pic>
        <p:nvPicPr>
          <p:cNvPr id="6" name="Picture 5"/>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702000" y="1518897"/>
            <a:ext cx="2556750" cy="2556750"/>
          </a:xfrm>
          <a:prstGeom prst="rect">
            <a:avLst/>
          </a:prstGeom>
        </p:spPr>
      </p:pic>
      <p:sp>
        <p:nvSpPr>
          <p:cNvPr id="7"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solidFill>
                  <a:srgbClr val="3B4950"/>
                </a:solidFill>
              </a:rPr>
              <a:t>© Cranfield University April 2018</a:t>
            </a:r>
            <a:endParaRPr lang="en-US" sz="800" dirty="0">
              <a:solidFill>
                <a:srgbClr val="3B4950"/>
              </a:solidFill>
            </a:endParaRPr>
          </a:p>
        </p:txBody>
      </p:sp>
    </p:spTree>
    <p:extLst>
      <p:ext uri="{BB962C8B-B14F-4D97-AF65-F5344CB8AC3E}">
        <p14:creationId xmlns:p14="http://schemas.microsoft.com/office/powerpoint/2010/main" val="4146035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Green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5B7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solidFill>
                <a:srgbClr val="5B7813"/>
              </a:solidFill>
            </a:endParaRPr>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9425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Pink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973909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urpl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442B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5231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Red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820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112415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Yellow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DD7A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929148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pic>
        <p:nvPicPr>
          <p:cNvPr id="14" name="Picture 13"/>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702000" y="1517472"/>
            <a:ext cx="2556750" cy="2559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491880" y="4077072"/>
            <a:ext cx="3309496" cy="1836446"/>
          </a:xfrm>
          <a:prstGeom prst="rect">
            <a:avLst/>
          </a:prstGeom>
        </p:spPr>
      </p:pic>
      <p:sp>
        <p:nvSpPr>
          <p:cNvPr id="10" name="TextBox 9"/>
          <p:cNvSpPr txBox="1"/>
          <p:nvPr userDrawn="1"/>
        </p:nvSpPr>
        <p:spPr>
          <a:xfrm>
            <a:off x="3607746" y="2504884"/>
            <a:ext cx="478067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err="1">
                <a:solidFill>
                  <a:srgbClr val="0C406D"/>
                </a:solidFill>
                <a:latin typeface="Arial" charset="0"/>
                <a:ea typeface="Arial" charset="0"/>
                <a:cs typeface="Arial" charset="0"/>
              </a:rPr>
              <a:t>www.cranfield.ac.uk</a:t>
            </a:r>
            <a:endParaRPr lang="en-GB" sz="3200" b="1" dirty="0">
              <a:solidFill>
                <a:srgbClr val="0C406D"/>
              </a:solidFill>
              <a:latin typeface="Arial" charset="0"/>
              <a:ea typeface="Arial" charset="0"/>
              <a:cs typeface="Arial" charset="0"/>
            </a:endParaRPr>
          </a:p>
        </p:txBody>
      </p:sp>
      <p:sp>
        <p:nvSpPr>
          <p:cNvPr id="12" name="TextBox 11"/>
          <p:cNvSpPr txBox="1"/>
          <p:nvPr userDrawn="1"/>
        </p:nvSpPr>
        <p:spPr>
          <a:xfrm>
            <a:off x="3607747" y="3411612"/>
            <a:ext cx="45365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0099C4"/>
                </a:solidFill>
                <a:latin typeface="Arial" charset="0"/>
                <a:ea typeface="Arial" charset="0"/>
                <a:cs typeface="Arial" charset="0"/>
              </a:rPr>
              <a:t>T: +44 (0)1234 750111</a:t>
            </a:r>
            <a:endParaRPr lang="en-US" sz="2800" b="1" dirty="0">
              <a:solidFill>
                <a:srgbClr val="0099C4"/>
              </a:solidFill>
              <a:latin typeface="Arial" charset="0"/>
              <a:ea typeface="Arial" charset="0"/>
              <a:cs typeface="Arial" charset="0"/>
            </a:endParaRPr>
          </a:p>
        </p:txBody>
      </p:sp>
    </p:spTree>
    <p:extLst>
      <p:ext uri="{BB962C8B-B14F-4D97-AF65-F5344CB8AC3E}">
        <p14:creationId xmlns:p14="http://schemas.microsoft.com/office/powerpoint/2010/main" val="42376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cSld name="Two Content without band">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 Arial 32pt</a:t>
            </a:r>
            <a:endParaRPr lang="en-GB" dirty="0"/>
          </a:p>
        </p:txBody>
      </p:sp>
      <p:sp>
        <p:nvSpPr>
          <p:cNvPr id="3" name="Content Placeholder 2"/>
          <p:cNvSpPr>
            <a:spLocks noGrp="1"/>
          </p:cNvSpPr>
          <p:nvPr>
            <p:ph sz="half" idx="1"/>
          </p:nvPr>
        </p:nvSpPr>
        <p:spPr>
          <a:xfrm>
            <a:off x="457200" y="1844824"/>
            <a:ext cx="4038600" cy="4281339"/>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4648200" y="1844824"/>
            <a:ext cx="4038600" cy="4281339"/>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484309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slid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5197" b="89600"/>
          <a:stretch/>
        </p:blipFill>
        <p:spPr>
          <a:xfrm>
            <a:off x="6877050" y="0"/>
            <a:ext cx="2268000" cy="713232"/>
          </a:xfrm>
          <a:prstGeom prst="rect">
            <a:avLst/>
          </a:prstGeom>
        </p:spPr>
      </p:pic>
      <p:sp>
        <p:nvSpPr>
          <p:cNvPr id="2" name="Title 1"/>
          <p:cNvSpPr>
            <a:spLocks noGrp="1"/>
          </p:cNvSpPr>
          <p:nvPr>
            <p:ph type="title" hasCustomPrompt="1"/>
          </p:nvPr>
        </p:nvSpPr>
        <p:spPr/>
        <p:txBody>
          <a:bodyPr/>
          <a:lstStyle>
            <a:lvl1pPr>
              <a:defRPr>
                <a:solidFill>
                  <a:srgbClr val="666666"/>
                </a:solidFill>
              </a:defRPr>
            </a:lvl1pPr>
          </a:lstStyle>
          <a:p>
            <a:r>
              <a:rPr lang="en-US" dirty="0"/>
              <a:t>Slide title, Arial 32pt</a:t>
            </a:r>
            <a:endParaRPr lang="en-GB" dirty="0"/>
          </a:p>
        </p:txBody>
      </p:sp>
    </p:spTree>
    <p:extLst>
      <p:ext uri="{BB962C8B-B14F-4D97-AF65-F5344CB8AC3E}">
        <p14:creationId xmlns:p14="http://schemas.microsoft.com/office/powerpoint/2010/main" val="4805906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Blank slid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5197" b="89600"/>
          <a:stretch/>
        </p:blipFill>
        <p:spPr>
          <a:xfrm>
            <a:off x="6877050" y="0"/>
            <a:ext cx="2268000" cy="713232"/>
          </a:xfrm>
          <a:prstGeom prst="rect">
            <a:avLst/>
          </a:prstGeom>
        </p:spPr>
      </p:pic>
      <p:sp>
        <p:nvSpPr>
          <p:cNvPr id="2" name="Title 1"/>
          <p:cNvSpPr>
            <a:spLocks noGrp="1"/>
          </p:cNvSpPr>
          <p:nvPr>
            <p:ph type="title" hasCustomPrompt="1"/>
          </p:nvPr>
        </p:nvSpPr>
        <p:spPr/>
        <p:txBody>
          <a:bodyPr/>
          <a:lstStyle>
            <a:lvl1pPr>
              <a:defRPr>
                <a:solidFill>
                  <a:srgbClr val="666666"/>
                </a:solidFill>
              </a:defRPr>
            </a:lvl1pPr>
          </a:lstStyle>
          <a:p>
            <a:r>
              <a:rPr lang="en-US" dirty="0"/>
              <a:t>Slide title, Arial 32pt</a:t>
            </a:r>
            <a:endParaRPr lang="en-GB" dirty="0"/>
          </a:p>
        </p:txBody>
      </p:sp>
    </p:spTree>
    <p:extLst>
      <p:ext uri="{BB962C8B-B14F-4D97-AF65-F5344CB8AC3E}">
        <p14:creationId xmlns:p14="http://schemas.microsoft.com/office/powerpoint/2010/main" val="1979000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Blank slide">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5197" b="89600"/>
          <a:stretch/>
        </p:blipFill>
        <p:spPr>
          <a:xfrm>
            <a:off x="6877050" y="0"/>
            <a:ext cx="2268000" cy="713232"/>
          </a:xfrm>
          <a:prstGeom prst="rect">
            <a:avLst/>
          </a:prstGeom>
        </p:spPr>
      </p:pic>
      <p:sp>
        <p:nvSpPr>
          <p:cNvPr id="2" name="Title 1"/>
          <p:cNvSpPr>
            <a:spLocks noGrp="1"/>
          </p:cNvSpPr>
          <p:nvPr>
            <p:ph type="title" hasCustomPrompt="1"/>
          </p:nvPr>
        </p:nvSpPr>
        <p:spPr/>
        <p:txBody>
          <a:bodyPr/>
          <a:lstStyle>
            <a:lvl1pPr>
              <a:defRPr>
                <a:solidFill>
                  <a:srgbClr val="666666"/>
                </a:solidFill>
              </a:defRPr>
            </a:lvl1pPr>
          </a:lstStyle>
          <a:p>
            <a:r>
              <a:rPr lang="en-US" dirty="0"/>
              <a:t>Slide title, Arial 32pt</a:t>
            </a:r>
            <a:endParaRPr lang="en-GB" dirty="0"/>
          </a:p>
        </p:txBody>
      </p:sp>
    </p:spTree>
    <p:extLst>
      <p:ext uri="{BB962C8B-B14F-4D97-AF65-F5344CB8AC3E}">
        <p14:creationId xmlns:p14="http://schemas.microsoft.com/office/powerpoint/2010/main" val="2036421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5" name="Text Placeholder 8"/>
          <p:cNvSpPr>
            <a:spLocks noGrp="1"/>
          </p:cNvSpPr>
          <p:nvPr>
            <p:ph type="body" sz="quarter" idx="11" hasCustomPrompt="1"/>
          </p:nvPr>
        </p:nvSpPr>
        <p:spPr>
          <a:xfrm>
            <a:off x="305526" y="1412776"/>
            <a:ext cx="853294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2"/>
            <a:ext cx="8532948" cy="4032446"/>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p:cNvSpPr>
            <a:spLocks noGrp="1"/>
          </p:cNvSpPr>
          <p:nvPr>
            <p:ph type="title" hasCustomPrompt="1"/>
          </p:nvPr>
        </p:nvSpPr>
        <p:spPr/>
        <p:txBody>
          <a:bodyPr/>
          <a:lstStyle/>
          <a:p>
            <a:r>
              <a:rPr lang="en-US" dirty="0"/>
              <a:t>Slide Title, Arial Bold 24pt</a:t>
            </a:r>
          </a:p>
        </p:txBody>
      </p:sp>
    </p:spTree>
    <p:extLst>
      <p:ext uri="{BB962C8B-B14F-4D97-AF65-F5344CB8AC3E}">
        <p14:creationId xmlns:p14="http://schemas.microsoft.com/office/powerpoint/2010/main" val="3829525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9"/>
          <p:cNvSpPr>
            <a:spLocks noGrp="1"/>
          </p:cNvSpPr>
          <p:nvPr>
            <p:ph type="dt" sz="half" idx="10"/>
          </p:nvPr>
        </p:nvSpPr>
        <p:spPr>
          <a:xfrm>
            <a:off x="457200" y="6356350"/>
            <a:ext cx="2133600" cy="365125"/>
          </a:xfrm>
          <a:prstGeom prst="rect">
            <a:avLst/>
          </a:prstGeom>
        </p:spPr>
        <p:txBody>
          <a:bodyPr/>
          <a:lstStyle>
            <a:lvl1pPr>
              <a:defRPr/>
            </a:lvl1pPr>
          </a:lstStyle>
          <a:p>
            <a:pPr algn="l" rtl="0">
              <a:defRPr/>
            </a:pPr>
            <a:fld id="{4B691127-B733-4D60-AE7E-5BE889C93544}" type="datetimeFigureOut">
              <a:rPr lang="fr-FR" sz="1200" kern="1200">
                <a:solidFill>
                  <a:srgbClr val="04617B">
                    <a:shade val="90000"/>
                  </a:srgbClr>
                </a:solidFill>
                <a:latin typeface="Constantia"/>
                <a:ea typeface="+mn-ea"/>
                <a:cs typeface="+mn-cs"/>
              </a:rPr>
              <a:pPr algn="l" rtl="0">
                <a:defRPr/>
              </a:pPr>
              <a:t>24/06/2018</a:t>
            </a:fld>
            <a:endParaRPr lang="fr-FR" sz="1200" kern="1200">
              <a:solidFill>
                <a:srgbClr val="04617B">
                  <a:shade val="90000"/>
                </a:srgbClr>
              </a:solidFill>
              <a:latin typeface="Constantia"/>
              <a:ea typeface="+mn-ea"/>
              <a:cs typeface="+mn-cs"/>
            </a:endParaRPr>
          </a:p>
        </p:txBody>
      </p:sp>
      <p:sp>
        <p:nvSpPr>
          <p:cNvPr id="8" name="Footer Placeholder 21"/>
          <p:cNvSpPr>
            <a:spLocks noGrp="1"/>
          </p:cNvSpPr>
          <p:nvPr>
            <p:ph type="ftr" sz="quarter" idx="11"/>
          </p:nvPr>
        </p:nvSpPr>
        <p:spPr>
          <a:xfrm>
            <a:off x="2667000" y="6356350"/>
            <a:ext cx="3352800" cy="365125"/>
          </a:xfrm>
          <a:prstGeom prst="rect">
            <a:avLst/>
          </a:prstGeom>
        </p:spPr>
        <p:txBody>
          <a:bodyPr/>
          <a:lstStyle>
            <a:lvl1pPr>
              <a:defRPr/>
            </a:lvl1pPr>
          </a:lstStyle>
          <a:p>
            <a:pPr algn="l" rtl="0">
              <a:defRPr/>
            </a:pPr>
            <a:endParaRPr lang="fr-FR" sz="1200" kern="1200">
              <a:solidFill>
                <a:srgbClr val="04617B">
                  <a:shade val="90000"/>
                </a:srgbClr>
              </a:solidFill>
              <a:latin typeface="Constantia"/>
              <a:ea typeface="+mn-ea"/>
              <a:cs typeface="+mn-cs"/>
            </a:endParaRPr>
          </a:p>
        </p:txBody>
      </p:sp>
      <p:sp>
        <p:nvSpPr>
          <p:cNvPr id="9" name="Slide Number Placeholder 17"/>
          <p:cNvSpPr>
            <a:spLocks noGrp="1"/>
          </p:cNvSpPr>
          <p:nvPr>
            <p:ph type="sldNum" sz="quarter" idx="12"/>
          </p:nvPr>
        </p:nvSpPr>
        <p:spPr>
          <a:xfrm>
            <a:off x="7924800" y="6356350"/>
            <a:ext cx="762000" cy="365125"/>
          </a:xfrm>
          <a:prstGeom prst="rect">
            <a:avLst/>
          </a:prstGeom>
        </p:spPr>
        <p:txBody>
          <a:bodyPr/>
          <a:lstStyle>
            <a:lvl1pPr>
              <a:defRPr/>
            </a:lvl1pPr>
          </a:lstStyle>
          <a:p>
            <a:pPr algn="r" rtl="0">
              <a:defRPr/>
            </a:pPr>
            <a:fld id="{8A17A51C-8830-422C-BCDC-E07FC8FD8B3C}" type="slidenum">
              <a:rPr lang="fr-FR" sz="1200" kern="1200">
                <a:solidFill>
                  <a:srgbClr val="04617B">
                    <a:shade val="90000"/>
                  </a:srgbClr>
                </a:solidFill>
                <a:latin typeface="Constantia"/>
                <a:ea typeface="+mn-ea"/>
                <a:cs typeface="+mn-cs"/>
              </a:rPr>
              <a:pPr algn="r" rtl="0">
                <a:defRPr/>
              </a:pPr>
              <a:t>‹#›</a:t>
            </a:fld>
            <a:endParaRPr lang="fr-FR" sz="1200" kern="1200">
              <a:solidFill>
                <a:srgbClr val="04617B">
                  <a:shade val="90000"/>
                </a:srgbClr>
              </a:solidFill>
              <a:latin typeface="Constantia"/>
              <a:ea typeface="+mn-ea"/>
              <a:cs typeface="+mn-cs"/>
            </a:endParaRPr>
          </a:p>
        </p:txBody>
      </p:sp>
    </p:spTree>
    <p:extLst>
      <p:ext uri="{BB962C8B-B14F-4D97-AF65-F5344CB8AC3E}">
        <p14:creationId xmlns:p14="http://schemas.microsoft.com/office/powerpoint/2010/main" val="21942323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wo column body copy">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305525" y="404665"/>
            <a:ext cx="8532949"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Tree>
    <p:extLst>
      <p:ext uri="{BB962C8B-B14F-4D97-AF65-F5344CB8AC3E}">
        <p14:creationId xmlns:p14="http://schemas.microsoft.com/office/powerpoint/2010/main" val="2000674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FB572DC5-4B14-0640-8847-575730FA42EC}" type="slidenum">
              <a:rPr lang="en-GB"/>
              <a:pPr>
                <a:defRPr/>
              </a:pPr>
              <a:t>‹#›</a:t>
            </a:fld>
            <a:endParaRPr lang="en-GB"/>
          </a:p>
        </p:txBody>
      </p:sp>
    </p:spTree>
    <p:extLst>
      <p:ext uri="{BB962C8B-B14F-4D97-AF65-F5344CB8AC3E}">
        <p14:creationId xmlns:p14="http://schemas.microsoft.com/office/powerpoint/2010/main" val="29863134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DAB2288-D58F-9042-8F64-21C6E30606A0}" type="datetime1">
              <a:rPr lang="it-IT" smtClean="0"/>
              <a:t>24/06/18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50BA2E-16B1-DB46-A6F7-1DBB0D4174B6}" type="slidenum">
              <a:rPr lang="it-IT" smtClean="0"/>
              <a:t>‹#›</a:t>
            </a:fld>
            <a:endParaRPr lang="it-IT"/>
          </a:p>
        </p:txBody>
      </p:sp>
    </p:spTree>
    <p:extLst>
      <p:ext uri="{BB962C8B-B14F-4D97-AF65-F5344CB8AC3E}">
        <p14:creationId xmlns:p14="http://schemas.microsoft.com/office/powerpoint/2010/main" val="3428234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esentation or Chapter Titl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3653898" y="1700460"/>
            <a:ext cx="4698522" cy="2160588"/>
          </a:xfrm>
          <a:prstGeom prst="rect">
            <a:avLst/>
          </a:prstGeom>
        </p:spPr>
        <p:txBody>
          <a:bodyPr anchor="ctr">
            <a:normAutofit/>
          </a:bodyPr>
          <a:lstStyle>
            <a:lvl1pPr marL="0" indent="0">
              <a:buNone/>
              <a:defRPr sz="2800" b="1" i="0">
                <a:solidFill>
                  <a:srgbClr val="0C406D"/>
                </a:solidFill>
                <a:latin typeface="Arial" charset="0"/>
                <a:ea typeface="Arial" charset="0"/>
                <a:cs typeface="Arial" charset="0"/>
              </a:defRPr>
            </a:lvl1pPr>
          </a:lstStyle>
          <a:p>
            <a:pPr lvl="0"/>
            <a:r>
              <a:rPr lang="en-GB" dirty="0"/>
              <a:t>Presentation or Chapter Title, Arial Bold 28pt</a:t>
            </a:r>
            <a:endParaRPr lang="en-US" dirty="0"/>
          </a:p>
        </p:txBody>
      </p:sp>
      <p:sp>
        <p:nvSpPr>
          <p:cNvPr id="11" name="Text Placeholder 8"/>
          <p:cNvSpPr>
            <a:spLocks noGrp="1"/>
          </p:cNvSpPr>
          <p:nvPr>
            <p:ph type="body" sz="quarter" idx="11" hasCustomPrompt="1"/>
          </p:nvPr>
        </p:nvSpPr>
        <p:spPr>
          <a:xfrm>
            <a:off x="3653898" y="4005064"/>
            <a:ext cx="4698522" cy="792088"/>
          </a:xfrm>
          <a:prstGeom prst="rect">
            <a:avLst/>
          </a:prstGeom>
        </p:spPr>
        <p:txBody>
          <a:bodyPr anchor="ctr">
            <a:normAutofit/>
          </a:bodyPr>
          <a:lstStyle>
            <a:lvl1pPr marL="0" indent="0">
              <a:buNone/>
              <a:defRPr sz="2000" b="1" i="0">
                <a:solidFill>
                  <a:srgbClr val="0099C4"/>
                </a:solidFill>
                <a:latin typeface="Arial" charset="0"/>
                <a:ea typeface="Arial" charset="0"/>
                <a:cs typeface="Arial" charset="0"/>
              </a:defRPr>
            </a:lvl1pPr>
          </a:lstStyle>
          <a:p>
            <a:pPr lvl="0"/>
            <a:r>
              <a:rPr lang="en-GB" dirty="0"/>
              <a:t>Presenter’s Name and Title, </a:t>
            </a:r>
            <a:br>
              <a:rPr lang="en-GB" dirty="0"/>
            </a:br>
            <a:r>
              <a:rPr lang="en-GB" dirty="0"/>
              <a:t>Arial Bold 20pt</a:t>
            </a:r>
            <a:endParaRPr lang="en-US" dirty="0"/>
          </a:p>
        </p:txBody>
      </p:sp>
      <p:sp>
        <p:nvSpPr>
          <p:cNvPr id="13" name="Text Placeholder 8"/>
          <p:cNvSpPr>
            <a:spLocks noGrp="1"/>
          </p:cNvSpPr>
          <p:nvPr>
            <p:ph type="body" sz="quarter" idx="12" hasCustomPrompt="1"/>
          </p:nvPr>
        </p:nvSpPr>
        <p:spPr>
          <a:xfrm>
            <a:off x="3655102" y="4941168"/>
            <a:ext cx="4698522" cy="504056"/>
          </a:xfrm>
          <a:prstGeom prst="rect">
            <a:avLst/>
          </a:prstGeom>
        </p:spPr>
        <p:txBody>
          <a:bodyPr anchor="ctr">
            <a:normAutofit/>
          </a:bodyPr>
          <a:lstStyle>
            <a:lvl1pPr marL="0" indent="0">
              <a:buNone/>
              <a:defRPr sz="2000" b="1" i="0">
                <a:solidFill>
                  <a:schemeClr val="tx1"/>
                </a:solidFill>
                <a:latin typeface="Arial" charset="0"/>
                <a:ea typeface="Arial" charset="0"/>
                <a:cs typeface="Arial" charset="0"/>
              </a:defRPr>
            </a:lvl1pPr>
          </a:lstStyle>
          <a:p>
            <a:pPr lvl="0"/>
            <a:r>
              <a:rPr lang="en-GB" dirty="0"/>
              <a:t>Date, Arial 20pt</a:t>
            </a:r>
            <a:endParaRPr lang="en-US" dirty="0"/>
          </a:p>
        </p:txBody>
      </p:sp>
      <p:sp>
        <p:nvSpPr>
          <p:cNvPr id="5" name="Text Placeholder 17"/>
          <p:cNvSpPr txBox="1">
            <a:spLocks/>
          </p:cNvSpPr>
          <p:nvPr userDrawn="1"/>
        </p:nvSpPr>
        <p:spPr>
          <a:xfrm>
            <a:off x="3653898" y="5661248"/>
            <a:ext cx="4698522"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t>www.cranfield.ac.uk</a:t>
            </a:r>
            <a:endParaRPr lang="en-GB" sz="1800" b="0" dirty="0"/>
          </a:p>
        </p:txBody>
      </p:sp>
      <p:pic>
        <p:nvPicPr>
          <p:cNvPr id="8" name="Picture 7"/>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702000" y="1517472"/>
            <a:ext cx="2556750" cy="2559600"/>
          </a:xfrm>
          <a:prstGeom prst="rect">
            <a:avLst/>
          </a:prstGeom>
        </p:spPr>
      </p:pic>
      <p:sp>
        <p:nvSpPr>
          <p:cNvPr id="10" name="Rectangle 9"/>
          <p:cNvSpPr/>
          <p:nvPr userDrawn="1"/>
        </p:nvSpPr>
        <p:spPr>
          <a:xfrm>
            <a:off x="2843808" y="6309320"/>
            <a:ext cx="3384376" cy="548680"/>
          </a:xfrm>
          <a:prstGeom prst="rect">
            <a:avLst/>
          </a:prstGeom>
          <a:solidFill>
            <a:srgbClr val="0C406D"/>
          </a:solidFill>
          <a:ln w="12700" cap="flat" cmpd="sng" algn="ctr">
            <a:noFill/>
            <a:prstDash val="solid"/>
            <a:miter lim="800000"/>
          </a:ln>
          <a:effectLst/>
        </p:spPr>
        <p:txBody>
          <a:bodyPr rtlCol="0" anchor="ctr"/>
          <a:lstStyle/>
          <a:p>
            <a:pPr algn="ctr"/>
            <a:endParaRPr lang="en-US" sz="1350" kern="0">
              <a:solidFill>
                <a:prstClr val="white"/>
              </a:solidFill>
            </a:endParaRPr>
          </a:p>
        </p:txBody>
      </p:sp>
    </p:spTree>
    <p:extLst>
      <p:ext uri="{BB962C8B-B14F-4D97-AF65-F5344CB8AC3E}">
        <p14:creationId xmlns:p14="http://schemas.microsoft.com/office/powerpoint/2010/main" val="7548937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ub, Body copy">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853294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305526" y="2348881"/>
            <a:ext cx="8532948" cy="3816000"/>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Tree>
    <p:extLst>
      <p:ext uri="{BB962C8B-B14F-4D97-AF65-F5344CB8AC3E}">
        <p14:creationId xmlns:p14="http://schemas.microsoft.com/office/powerpoint/2010/main" val="979094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502255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3" name="Text Placeholder 8"/>
          <p:cNvSpPr>
            <a:spLocks noGrp="1"/>
          </p:cNvSpPr>
          <p:nvPr>
            <p:ph type="body" sz="quarter" idx="14" hasCustomPrompt="1"/>
          </p:nvPr>
        </p:nvSpPr>
        <p:spPr>
          <a:xfrm>
            <a:off x="305526" y="2348881"/>
            <a:ext cx="5022558" cy="3816000"/>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10" name="Content Placeholder 2"/>
          <p:cNvSpPr>
            <a:spLocks noGrp="1"/>
          </p:cNvSpPr>
          <p:nvPr>
            <p:ph sz="quarter" idx="17" hasCustomPrompt="1"/>
          </p:nvPr>
        </p:nvSpPr>
        <p:spPr>
          <a:xfrm>
            <a:off x="5436394" y="1412777"/>
            <a:ext cx="3401616"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16667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12" name="Text Placeholder 8"/>
          <p:cNvSpPr>
            <a:spLocks noGrp="1"/>
          </p:cNvSpPr>
          <p:nvPr>
            <p:ph type="body" sz="quarter" idx="14" hasCustomPrompt="1"/>
          </p:nvPr>
        </p:nvSpPr>
        <p:spPr>
          <a:xfrm>
            <a:off x="305526" y="1412777"/>
            <a:ext cx="5022558" cy="4752105"/>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8" name="Content Placeholder 2"/>
          <p:cNvSpPr>
            <a:spLocks noGrp="1"/>
          </p:cNvSpPr>
          <p:nvPr>
            <p:ph sz="quarter" idx="17" hasCustomPrompt="1"/>
          </p:nvPr>
        </p:nvSpPr>
        <p:spPr>
          <a:xfrm>
            <a:off x="5436394" y="1412777"/>
            <a:ext cx="3401616"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042298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9" name="Text Placeholder 8"/>
          <p:cNvSpPr>
            <a:spLocks noGrp="1"/>
          </p:cNvSpPr>
          <p:nvPr>
            <p:ph type="body" sz="quarter" idx="16" hasCustomPrompt="1"/>
          </p:nvPr>
        </p:nvSpPr>
        <p:spPr>
          <a:xfrm>
            <a:off x="305525" y="1412777"/>
            <a:ext cx="8532949" cy="4752105"/>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
        <p:nvSpPr>
          <p:cNvPr id="13" name="Text Placeholder 8"/>
          <p:cNvSpPr>
            <a:spLocks noGrp="1"/>
          </p:cNvSpPr>
          <p:nvPr>
            <p:ph type="body" sz="quarter" idx="10" hasCustomPrompt="1"/>
          </p:nvPr>
        </p:nvSpPr>
        <p:spPr>
          <a:xfrm>
            <a:off x="305526" y="404664"/>
            <a:ext cx="8532948" cy="864096"/>
          </a:xfrm>
          <a:prstGeom prst="rect">
            <a:avLst/>
          </a:prstGeom>
        </p:spPr>
        <p:txBody>
          <a:bodyPr anchor="ct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Tree>
    <p:extLst>
      <p:ext uri="{BB962C8B-B14F-4D97-AF65-F5344CB8AC3E}">
        <p14:creationId xmlns:p14="http://schemas.microsoft.com/office/powerpoint/2010/main" val="1852301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11" name="Text Placeholder 8"/>
          <p:cNvSpPr>
            <a:spLocks noGrp="1"/>
          </p:cNvSpPr>
          <p:nvPr>
            <p:ph type="body" sz="quarter" idx="10" hasCustomPrompt="1"/>
          </p:nvPr>
        </p:nvSpPr>
        <p:spPr>
          <a:xfrm>
            <a:off x="305526" y="404664"/>
            <a:ext cx="8532948" cy="864096"/>
          </a:xfrm>
          <a:prstGeom prst="rect">
            <a:avLst/>
          </a:prstGeom>
        </p:spPr>
        <p:txBody>
          <a:bodyPr anchor="ctr">
            <a:normAutofit/>
          </a:bodyPr>
          <a:lstStyle>
            <a:lvl1pPr marL="0" indent="0">
              <a:buNone/>
              <a:defRPr sz="2400" b="1">
                <a:solidFill>
                  <a:srgbClr val="0C406D"/>
                </a:solidFill>
                <a:latin typeface="Arial" charset="0"/>
                <a:ea typeface="Arial" charset="0"/>
                <a:cs typeface="Arial" charset="0"/>
              </a:defRPr>
            </a:lvl1pPr>
          </a:lstStyle>
          <a:p>
            <a:pPr lvl="0"/>
            <a:r>
              <a:rPr lang="en-US" dirty="0"/>
              <a:t>Slide Title, Arial Bold 24pt</a:t>
            </a:r>
            <a:endParaRPr lang="en-GB" dirty="0"/>
          </a:p>
        </p:txBody>
      </p:sp>
      <p:sp>
        <p:nvSpPr>
          <p:cNvPr id="7" name="Content Placeholder 2"/>
          <p:cNvSpPr>
            <a:spLocks noGrp="1"/>
          </p:cNvSpPr>
          <p:nvPr>
            <p:ph sz="quarter" idx="17" hasCustomPrompt="1"/>
          </p:nvPr>
        </p:nvSpPr>
        <p:spPr>
          <a:xfrm>
            <a:off x="305526" y="1412777"/>
            <a:ext cx="8532484" cy="4752105"/>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81458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 Body copy, Image">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305526" y="1412776"/>
            <a:ext cx="5022558" cy="792088"/>
          </a:xfrm>
          <a:prstGeom prst="rect">
            <a:avLst/>
          </a:prstGeom>
        </p:spPr>
        <p:txBody>
          <a:bodyPr anchor="ctr" anchorCtr="0">
            <a:normAutofit/>
          </a:bodyPr>
          <a:lstStyle>
            <a:lvl1pPr marL="0" indent="0">
              <a:buNone/>
              <a:defRPr sz="2200" b="1">
                <a:solidFill>
                  <a:srgbClr val="0099C4"/>
                </a:solidFill>
                <a:latin typeface="Arial" charset="0"/>
                <a:ea typeface="Arial" charset="0"/>
                <a:cs typeface="Arial" charset="0"/>
              </a:defRPr>
            </a:lvl1pPr>
          </a:lstStyle>
          <a:p>
            <a:pPr lvl="0"/>
            <a:r>
              <a:rPr lang="en-GB" dirty="0"/>
              <a:t>Sub-header, Arial Bold 22pt</a:t>
            </a:r>
            <a:endParaRPr lang="en-US" dirty="0"/>
          </a:p>
        </p:txBody>
      </p:sp>
      <p:sp>
        <p:nvSpPr>
          <p:cNvPr id="10" name="Text Placeholder 8"/>
          <p:cNvSpPr>
            <a:spLocks noGrp="1"/>
          </p:cNvSpPr>
          <p:nvPr>
            <p:ph type="body" sz="quarter" idx="14" hasCustomPrompt="1"/>
          </p:nvPr>
        </p:nvSpPr>
        <p:spPr>
          <a:xfrm>
            <a:off x="305526" y="2348880"/>
            <a:ext cx="5022558" cy="4032447"/>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Content Placeholder 2"/>
          <p:cNvSpPr>
            <a:spLocks noGrp="1"/>
          </p:cNvSpPr>
          <p:nvPr>
            <p:ph sz="quarter" idx="17" hasCustomPrompt="1"/>
          </p:nvPr>
        </p:nvSpPr>
        <p:spPr>
          <a:xfrm>
            <a:off x="5436394" y="1412777"/>
            <a:ext cx="3401616" cy="4968550"/>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7"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912262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ody copy, Image">
    <p:spTree>
      <p:nvGrpSpPr>
        <p:cNvPr id="1" name=""/>
        <p:cNvGrpSpPr/>
        <p:nvPr/>
      </p:nvGrpSpPr>
      <p:grpSpPr>
        <a:xfrm>
          <a:off x="0" y="0"/>
          <a:ext cx="0" cy="0"/>
          <a:chOff x="0" y="0"/>
          <a:chExt cx="0" cy="0"/>
        </a:xfrm>
      </p:grpSpPr>
      <p:sp>
        <p:nvSpPr>
          <p:cNvPr id="8" name="Text Placeholder 8"/>
          <p:cNvSpPr>
            <a:spLocks noGrp="1"/>
          </p:cNvSpPr>
          <p:nvPr>
            <p:ph type="body" sz="quarter" idx="14" hasCustomPrompt="1"/>
          </p:nvPr>
        </p:nvSpPr>
        <p:spPr>
          <a:xfrm>
            <a:off x="305526" y="404665"/>
            <a:ext cx="4914546" cy="5760217"/>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i="0">
                <a:solidFill>
                  <a:schemeClr val="tx1"/>
                </a:solidFill>
                <a:latin typeface="Arial" charset="0"/>
                <a:ea typeface="Arial" charset="0"/>
                <a:cs typeface="Arial" charset="0"/>
              </a:defRPr>
            </a:lvl1pPr>
            <a:lvl2pPr>
              <a:lnSpc>
                <a:spcPct val="100000"/>
              </a:lnSpc>
              <a:defRPr sz="2000" b="0" i="0"/>
            </a:lvl2pPr>
            <a:lvl3pPr>
              <a:lnSpc>
                <a:spcPct val="100000"/>
              </a:lnSpc>
              <a:defRPr sz="2000" b="0" i="0"/>
            </a:lvl3pPr>
            <a:lvl4pPr>
              <a:lnSpc>
                <a:spcPct val="100000"/>
              </a:lnSpc>
              <a:defRPr sz="2000" b="0" i="0"/>
            </a:lvl4pPr>
            <a:lvl5pPr marL="1628775" indent="-257175">
              <a:lnSpc>
                <a:spcPct val="100000"/>
              </a:lnSpc>
              <a:buFont typeface="Arial" panose="020B0604020202020204" pitchFamily="34" charset="0"/>
              <a:buChar char="•"/>
              <a:defRPr sz="2000" b="0" i="0"/>
            </a:lvl5pPr>
          </a:lstStyle>
          <a:p>
            <a:pPr lvl="0"/>
            <a:r>
              <a:rPr lang="en-GB" dirty="0"/>
              <a:t>Body copy, Arial 20pt minimum</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12" name="Content Placeholder 2"/>
          <p:cNvSpPr>
            <a:spLocks noGrp="1"/>
          </p:cNvSpPr>
          <p:nvPr>
            <p:ph sz="quarter" idx="17" hasCustomPrompt="1"/>
          </p:nvPr>
        </p:nvSpPr>
        <p:spPr>
          <a:xfrm>
            <a:off x="5436394" y="404665"/>
            <a:ext cx="3401616"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653221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ody copy">
    <p:spTree>
      <p:nvGrpSpPr>
        <p:cNvPr id="1" name=""/>
        <p:cNvGrpSpPr/>
        <p:nvPr/>
      </p:nvGrpSpPr>
      <p:grpSpPr>
        <a:xfrm>
          <a:off x="0" y="0"/>
          <a:ext cx="0" cy="0"/>
          <a:chOff x="0" y="0"/>
          <a:chExt cx="0" cy="0"/>
        </a:xfrm>
      </p:grpSpPr>
      <p:sp>
        <p:nvSpPr>
          <p:cNvPr id="10" name="Text Placeholder 8"/>
          <p:cNvSpPr>
            <a:spLocks noGrp="1"/>
          </p:cNvSpPr>
          <p:nvPr>
            <p:ph type="body" sz="quarter" idx="16" hasCustomPrompt="1"/>
          </p:nvPr>
        </p:nvSpPr>
        <p:spPr>
          <a:xfrm>
            <a:off x="305525" y="404665"/>
            <a:ext cx="8532949" cy="5760217"/>
          </a:xfrm>
          <a:prstGeom prst="rect">
            <a:avLst/>
          </a:prstGeom>
        </p:spPr>
        <p:txBody>
          <a:bodyPr numCol="2" spcCol="144000" anchor="t" anchorCtr="0">
            <a:normAutofit/>
          </a:bodyPr>
          <a:lstStyle>
            <a:lvl1pPr marL="0" indent="0">
              <a:lnSpc>
                <a:spcPct val="100000"/>
              </a:lnSpc>
              <a:buNone/>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a:p>
            <a:pPr lvl="4"/>
            <a:endParaRPr lang="en-GB" dirty="0"/>
          </a:p>
        </p:txBody>
      </p:sp>
    </p:spTree>
    <p:extLst>
      <p:ext uri="{BB962C8B-B14F-4D97-AF65-F5344CB8AC3E}">
        <p14:creationId xmlns:p14="http://schemas.microsoft.com/office/powerpoint/2010/main" val="2198744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rge image area">
    <p:spTree>
      <p:nvGrpSpPr>
        <p:cNvPr id="1" name=""/>
        <p:cNvGrpSpPr/>
        <p:nvPr/>
      </p:nvGrpSpPr>
      <p:grpSpPr>
        <a:xfrm>
          <a:off x="0" y="0"/>
          <a:ext cx="0" cy="0"/>
          <a:chOff x="0" y="0"/>
          <a:chExt cx="0" cy="0"/>
        </a:xfrm>
      </p:grpSpPr>
      <p:sp>
        <p:nvSpPr>
          <p:cNvPr id="7" name="Content Placeholder 2"/>
          <p:cNvSpPr>
            <a:spLocks noGrp="1"/>
          </p:cNvSpPr>
          <p:nvPr>
            <p:ph sz="quarter" idx="17" hasCustomPrompt="1"/>
          </p:nvPr>
        </p:nvSpPr>
        <p:spPr>
          <a:xfrm>
            <a:off x="305526" y="404665"/>
            <a:ext cx="8532484" cy="5760217"/>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7382991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lumn images">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4626474" y="404663"/>
            <a:ext cx="4211536"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4" name="Content Placeholder 2"/>
          <p:cNvSpPr>
            <a:spLocks noGrp="1"/>
          </p:cNvSpPr>
          <p:nvPr>
            <p:ph sz="quarter" idx="20" hasCustomPrompt="1"/>
          </p:nvPr>
        </p:nvSpPr>
        <p:spPr>
          <a:xfrm>
            <a:off x="305526" y="404662"/>
            <a:ext cx="4211536" cy="576021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Tree>
    <p:extLst>
      <p:ext uri="{BB962C8B-B14F-4D97-AF65-F5344CB8AC3E}">
        <p14:creationId xmlns:p14="http://schemas.microsoft.com/office/powerpoint/2010/main" val="18060342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640587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17" name="Picture 16"/>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702000" y="1517472"/>
            <a:ext cx="2556750" cy="25596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491880" y="4077072"/>
            <a:ext cx="3309496" cy="1836446"/>
          </a:xfrm>
          <a:prstGeom prst="rect">
            <a:avLst/>
          </a:prstGeom>
        </p:spPr>
      </p:pic>
      <p:sp>
        <p:nvSpPr>
          <p:cNvPr id="13" name="TextBox 12"/>
          <p:cNvSpPr txBox="1"/>
          <p:nvPr userDrawn="1"/>
        </p:nvSpPr>
        <p:spPr>
          <a:xfrm>
            <a:off x="3607746" y="2504884"/>
            <a:ext cx="478067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200" b="1" dirty="0" err="1">
                <a:solidFill>
                  <a:srgbClr val="0C406D"/>
                </a:solidFill>
                <a:latin typeface="Arial" charset="0"/>
                <a:ea typeface="Arial" charset="0"/>
                <a:cs typeface="Arial" charset="0"/>
              </a:rPr>
              <a:t>www.cranfield.ac.uk</a:t>
            </a:r>
            <a:endParaRPr lang="en-GB" sz="3200" b="1" dirty="0">
              <a:solidFill>
                <a:srgbClr val="0C406D"/>
              </a:solidFill>
              <a:latin typeface="Arial" charset="0"/>
              <a:ea typeface="Arial" charset="0"/>
              <a:cs typeface="Arial" charset="0"/>
            </a:endParaRPr>
          </a:p>
        </p:txBody>
      </p:sp>
      <p:sp>
        <p:nvSpPr>
          <p:cNvPr id="18" name="TextBox 17"/>
          <p:cNvSpPr txBox="1"/>
          <p:nvPr userDrawn="1"/>
        </p:nvSpPr>
        <p:spPr>
          <a:xfrm>
            <a:off x="3607747" y="3411612"/>
            <a:ext cx="45365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solidFill>
                  <a:srgbClr val="0099C4"/>
                </a:solidFill>
                <a:latin typeface="Arial" charset="0"/>
                <a:ea typeface="Arial" charset="0"/>
                <a:cs typeface="Arial" charset="0"/>
              </a:rPr>
              <a:t>T: +44 (0)1234 750111</a:t>
            </a:r>
            <a:endParaRPr lang="en-US" sz="2800" b="1" dirty="0">
              <a:solidFill>
                <a:srgbClr val="0099C4"/>
              </a:solidFill>
              <a:latin typeface="Arial" charset="0"/>
              <a:ea typeface="Arial" charset="0"/>
              <a:cs typeface="Arial" charset="0"/>
            </a:endParaRPr>
          </a:p>
        </p:txBody>
      </p:sp>
      <p:sp>
        <p:nvSpPr>
          <p:cNvPr id="11" name="Rectangle 10"/>
          <p:cNvSpPr/>
          <p:nvPr userDrawn="1"/>
        </p:nvSpPr>
        <p:spPr>
          <a:xfrm>
            <a:off x="2843808" y="6309320"/>
            <a:ext cx="3384376" cy="548680"/>
          </a:xfrm>
          <a:prstGeom prst="rect">
            <a:avLst/>
          </a:prstGeom>
          <a:solidFill>
            <a:srgbClr val="0C406D"/>
          </a:solidFill>
          <a:ln w="12700" cap="flat" cmpd="sng" algn="ctr">
            <a:noFill/>
            <a:prstDash val="solid"/>
            <a:miter lim="800000"/>
          </a:ln>
          <a:effectLst/>
        </p:spPr>
        <p:txBody>
          <a:bodyPr rtlCol="0" anchor="ctr"/>
          <a:lstStyle/>
          <a:p>
            <a:pPr algn="ctr"/>
            <a:endParaRPr lang="en-US" sz="1350" kern="0">
              <a:solidFill>
                <a:prstClr val="white"/>
              </a:solidFill>
            </a:endParaRPr>
          </a:p>
        </p:txBody>
      </p:sp>
    </p:spTree>
    <p:extLst>
      <p:ext uri="{BB962C8B-B14F-4D97-AF65-F5344CB8AC3E}">
        <p14:creationId xmlns:p14="http://schemas.microsoft.com/office/powerpoint/2010/main" val="14970317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ue">
    <p:bg>
      <p:bgPr>
        <a:solidFill>
          <a:srgbClr val="27376F"/>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65885"/>
          </a:xfrm>
          <a:prstGeom prst="rect">
            <a:avLst/>
          </a:prstGeom>
        </p:spPr>
      </p:pic>
      <p:sp>
        <p:nvSpPr>
          <p:cNvPr id="7"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5"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1"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16355176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reen">
    <p:bg>
      <p:bgPr>
        <a:solidFill>
          <a:srgbClr val="5B7813"/>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65885"/>
          </a:xfrm>
          <a:prstGeom prst="rect">
            <a:avLst/>
          </a:prstGeom>
        </p:spPr>
      </p:pic>
      <p:sp>
        <p:nvSpPr>
          <p:cNvPr id="4"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1"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2"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3"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7"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15100964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ink">
    <p:bg>
      <p:bgPr>
        <a:solidFill>
          <a:srgbClr val="812143"/>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52405" cy="6858000"/>
          </a:xfrm>
          <a:prstGeom prst="rect">
            <a:avLst/>
          </a:prstGeom>
          <a:solidFill>
            <a:srgbClr val="812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9" name="Picture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52405" cy="6865885"/>
          </a:xfrm>
          <a:prstGeom prst="rect">
            <a:avLst/>
          </a:prstGeom>
        </p:spPr>
      </p:pic>
      <p:sp>
        <p:nvSpPr>
          <p:cNvPr id="4"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10"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1"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2"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4"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19122876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urple">
    <p:bg>
      <p:bgPr>
        <a:solidFill>
          <a:srgbClr val="442B58"/>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65885"/>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8"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9"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0"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11"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989301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Body copy, Image">
    <p:spTree>
      <p:nvGrpSpPr>
        <p:cNvPr id="1" name=""/>
        <p:cNvGrpSpPr/>
        <p:nvPr/>
      </p:nvGrpSpPr>
      <p:grpSpPr>
        <a:xfrm>
          <a:off x="0" y="0"/>
          <a:ext cx="0" cy="0"/>
          <a:chOff x="0" y="0"/>
          <a:chExt cx="0" cy="0"/>
        </a:xfrm>
      </p:grpSpPr>
      <p:sp>
        <p:nvSpPr>
          <p:cNvPr id="7" name="Content Placeholder 2"/>
          <p:cNvSpPr>
            <a:spLocks noGrp="1"/>
          </p:cNvSpPr>
          <p:nvPr>
            <p:ph sz="quarter" idx="18" hasCustomPrompt="1"/>
          </p:nvPr>
        </p:nvSpPr>
        <p:spPr>
          <a:xfrm>
            <a:off x="5436394" y="1412777"/>
            <a:ext cx="340161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6"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10" name="Text Placeholder 8"/>
          <p:cNvSpPr>
            <a:spLocks noGrp="1"/>
          </p:cNvSpPr>
          <p:nvPr>
            <p:ph type="body" sz="quarter" idx="14" hasCustomPrompt="1"/>
          </p:nvPr>
        </p:nvSpPr>
        <p:spPr>
          <a:xfrm>
            <a:off x="305526" y="1412775"/>
            <a:ext cx="5022558" cy="4968551"/>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9769398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ed">
    <p:bg>
      <p:bgPr>
        <a:solidFill>
          <a:srgbClr val="820E2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65885"/>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prstClr val="white"/>
                </a:solidFill>
                <a:latin typeface="Arial" charset="0"/>
                <a:ea typeface="Arial" charset="0"/>
                <a:cs typeface="Arial" charset="0"/>
              </a:rPr>
              <a:t>www.cranfield.ac.uk</a:t>
            </a:r>
            <a:endParaRPr lang="en-GB" sz="1800" b="0" dirty="0">
              <a:solidFill>
                <a:prstClr val="white"/>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7"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20033369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Yellow">
    <p:bg>
      <p:bgPr>
        <a:solidFill>
          <a:srgbClr val="DD7A0F"/>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4000" cy="6865885"/>
          </a:xfrm>
          <a:prstGeom prst="rect">
            <a:avLst/>
          </a:prstGeom>
        </p:spPr>
      </p:pic>
      <p:sp>
        <p:nvSpPr>
          <p:cNvPr id="3" name="Text Placeholder 17"/>
          <p:cNvSpPr txBox="1">
            <a:spLocks/>
          </p:cNvSpPr>
          <p:nvPr userDrawn="1"/>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err="1">
                <a:solidFill>
                  <a:srgbClr val="0C406D"/>
                </a:solidFill>
                <a:latin typeface="Arial" charset="0"/>
                <a:ea typeface="Arial" charset="0"/>
                <a:cs typeface="Arial" charset="0"/>
              </a:rPr>
              <a:t>www.cranfield.ac.uk</a:t>
            </a:r>
            <a:endParaRPr lang="en-GB" sz="1800" b="0" dirty="0">
              <a:solidFill>
                <a:srgbClr val="0C406D"/>
              </a:solidFill>
              <a:latin typeface="Arial" charset="0"/>
              <a:ea typeface="Arial" charset="0"/>
              <a:cs typeface="Arial" charset="0"/>
            </a:endParaRPr>
          </a:p>
        </p:txBody>
      </p:sp>
      <p:sp>
        <p:nvSpPr>
          <p:cNvPr id="9" name="Text Placeholder 8"/>
          <p:cNvSpPr>
            <a:spLocks noGrp="1"/>
          </p:cNvSpPr>
          <p:nvPr>
            <p:ph type="body" sz="quarter" idx="10" hasCustomPrompt="1"/>
          </p:nvPr>
        </p:nvSpPr>
        <p:spPr>
          <a:xfrm>
            <a:off x="4307678" y="2492896"/>
            <a:ext cx="4318398" cy="1789939"/>
          </a:xfrm>
          <a:prstGeom prst="rect">
            <a:avLst/>
          </a:prstGeom>
        </p:spPr>
        <p:txBody>
          <a:bodyPr anchor="ctr"/>
          <a:lstStyle>
            <a:lvl1pPr marL="0" indent="0">
              <a:buNone/>
              <a:defRPr sz="3600" b="1">
                <a:solidFill>
                  <a:schemeClr val="bg1"/>
                </a:solidFill>
                <a:latin typeface="Arial" charset="0"/>
                <a:ea typeface="Arial" charset="0"/>
                <a:cs typeface="Arial" charset="0"/>
              </a:defRPr>
            </a:lvl1pPr>
          </a:lstStyle>
          <a:p>
            <a:pPr lvl="0"/>
            <a:r>
              <a:rPr lang="en-GB" dirty="0"/>
              <a:t>Presentation or Chapter Title, Arial Bold 36pt</a:t>
            </a:r>
            <a:endParaRPr lang="en-US" dirty="0"/>
          </a:p>
        </p:txBody>
      </p:sp>
      <p:sp>
        <p:nvSpPr>
          <p:cNvPr id="10" name="Text Placeholder 8"/>
          <p:cNvSpPr>
            <a:spLocks noGrp="1"/>
          </p:cNvSpPr>
          <p:nvPr>
            <p:ph type="body" sz="quarter" idx="11" hasCustomPrompt="1"/>
          </p:nvPr>
        </p:nvSpPr>
        <p:spPr>
          <a:xfrm>
            <a:off x="4307679" y="4437112"/>
            <a:ext cx="4318399" cy="648072"/>
          </a:xfrm>
          <a:prstGeom prst="rect">
            <a:avLst/>
          </a:prstGeom>
        </p:spPr>
        <p:txBody>
          <a:bodyPr anchor="ctr"/>
          <a:lstStyle>
            <a:lvl1pPr marL="0" indent="0">
              <a:buNone/>
              <a:defRPr sz="2200" b="1">
                <a:solidFill>
                  <a:schemeClr val="bg1"/>
                </a:solidFill>
                <a:latin typeface="Arial" charset="0"/>
                <a:ea typeface="Arial" charset="0"/>
                <a:cs typeface="Arial" charset="0"/>
              </a:defRPr>
            </a:lvl1pPr>
          </a:lstStyle>
          <a:p>
            <a:pPr lvl="0"/>
            <a:r>
              <a:rPr lang="en-GB" dirty="0"/>
              <a:t>Presenter’s Name and Title,</a:t>
            </a:r>
            <a:br>
              <a:rPr lang="en-GB" dirty="0"/>
            </a:br>
            <a:r>
              <a:rPr lang="en-GB" dirty="0"/>
              <a:t>Arial Bold 22pt</a:t>
            </a:r>
            <a:endParaRPr lang="en-US" dirty="0"/>
          </a:p>
        </p:txBody>
      </p:sp>
      <p:sp>
        <p:nvSpPr>
          <p:cNvPr id="11" name="Text Placeholder 8"/>
          <p:cNvSpPr>
            <a:spLocks noGrp="1"/>
          </p:cNvSpPr>
          <p:nvPr>
            <p:ph type="body" sz="quarter" idx="12" hasCustomPrompt="1"/>
          </p:nvPr>
        </p:nvSpPr>
        <p:spPr>
          <a:xfrm>
            <a:off x="4307679" y="5239461"/>
            <a:ext cx="4318398" cy="493795"/>
          </a:xfrm>
          <a:prstGeom prst="rect">
            <a:avLst/>
          </a:prstGeom>
        </p:spPr>
        <p:txBody>
          <a:bodyPr anchor="ctr"/>
          <a:lstStyle>
            <a:lvl1pPr marL="0" indent="0">
              <a:buNone/>
              <a:defRPr sz="2000" b="0">
                <a:solidFill>
                  <a:schemeClr val="bg1"/>
                </a:solidFill>
                <a:latin typeface="Arial" charset="0"/>
                <a:ea typeface="Arial" charset="0"/>
                <a:cs typeface="Arial" charset="0"/>
              </a:defRPr>
            </a:lvl1pPr>
          </a:lstStyle>
          <a:p>
            <a:pPr lvl="0"/>
            <a:r>
              <a:rPr lang="en-GB" dirty="0"/>
              <a:t>Date, Arial 20pt</a:t>
            </a:r>
            <a:endParaRPr lang="en-US" dirty="0"/>
          </a:p>
        </p:txBody>
      </p:sp>
      <p:sp>
        <p:nvSpPr>
          <p:cNvPr id="7"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January 2018</a:t>
            </a:r>
            <a:endParaRPr lang="en-US" sz="800" dirty="0"/>
          </a:p>
        </p:txBody>
      </p:sp>
    </p:spTree>
    <p:extLst>
      <p:ext uri="{BB962C8B-B14F-4D97-AF65-F5344CB8AC3E}">
        <p14:creationId xmlns:p14="http://schemas.microsoft.com/office/powerpoint/2010/main" val="979214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305525" y="1412776"/>
            <a:ext cx="8532949" cy="4968550"/>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868690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305526" y="1412777"/>
            <a:ext cx="8532484"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487086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wo column body copy">
    <p:spTree>
      <p:nvGrpSpPr>
        <p:cNvPr id="1" name=""/>
        <p:cNvGrpSpPr/>
        <p:nvPr/>
      </p:nvGrpSpPr>
      <p:grpSpPr>
        <a:xfrm>
          <a:off x="0" y="0"/>
          <a:ext cx="0" cy="0"/>
          <a:chOff x="0" y="0"/>
          <a:chExt cx="0" cy="0"/>
        </a:xfrm>
      </p:grpSpPr>
      <p:sp>
        <p:nvSpPr>
          <p:cNvPr id="7" name="Text Placeholder 8"/>
          <p:cNvSpPr>
            <a:spLocks noGrp="1"/>
          </p:cNvSpPr>
          <p:nvPr>
            <p:ph type="body" sz="quarter" idx="15" hasCustomPrompt="1"/>
          </p:nvPr>
        </p:nvSpPr>
        <p:spPr>
          <a:xfrm>
            <a:off x="305525" y="1412776"/>
            <a:ext cx="8532949" cy="4968550"/>
          </a:xfrm>
          <a:prstGeom prst="rect">
            <a:avLst/>
          </a:prstGeom>
        </p:spPr>
        <p:txBody>
          <a:bodyPr numCol="2" spcCol="144000" anchor="t" anchorCtr="0">
            <a:normAutofit/>
          </a:bodyPr>
          <a:lstStyle>
            <a:lvl1pPr marL="257175" indent="-257175">
              <a:lnSpc>
                <a:spcPct val="100000"/>
              </a:lnSpc>
              <a:buFont typeface="Arial" panose="020B0604020202020204" pitchFamily="34" charset="0"/>
              <a:buChar char="•"/>
              <a:defRPr sz="2000" b="0">
                <a:solidFill>
                  <a:schemeClr val="tx1"/>
                </a:solidFill>
                <a:latin typeface="Arial" charset="0"/>
                <a:ea typeface="Arial" charset="0"/>
                <a:cs typeface="Arial" charset="0"/>
              </a:defRPr>
            </a:lvl1pPr>
            <a:lvl2pPr>
              <a:lnSpc>
                <a:spcPct val="100000"/>
              </a:lnSpc>
              <a:defRPr sz="2000" b="0" i="0">
                <a:latin typeface="Arial" charset="0"/>
                <a:ea typeface="Arial" charset="0"/>
                <a:cs typeface="Arial" charset="0"/>
              </a:defRPr>
            </a:lvl2pPr>
            <a:lvl3pPr>
              <a:lnSpc>
                <a:spcPct val="100000"/>
              </a:lnSpc>
              <a:defRPr sz="2000" b="0" i="0">
                <a:latin typeface="Arial" charset="0"/>
                <a:ea typeface="Arial" charset="0"/>
                <a:cs typeface="Arial" charset="0"/>
              </a:defRPr>
            </a:lvl3pPr>
            <a:lvl4pPr>
              <a:lnSpc>
                <a:spcPct val="100000"/>
              </a:lnSpc>
              <a:defRPr sz="2000" b="0" i="0">
                <a:latin typeface="Arial" charset="0"/>
                <a:ea typeface="Arial" charset="0"/>
                <a:cs typeface="Arial" charset="0"/>
              </a:defRPr>
            </a:lvl4pPr>
            <a:lvl5pPr>
              <a:lnSpc>
                <a:spcPct val="100000"/>
              </a:lnSpc>
              <a:defRPr sz="2000" b="0" i="0">
                <a:latin typeface="Arial" charset="0"/>
                <a:ea typeface="Arial" charset="0"/>
                <a:cs typeface="Arial" charset="0"/>
              </a:defRPr>
            </a:lvl5pPr>
          </a:lstStyle>
          <a:p>
            <a:pPr lvl="0"/>
            <a:r>
              <a:rPr lang="en-GB" dirty="0"/>
              <a:t>Body copy, Arial 20pt minimum</a:t>
            </a:r>
          </a:p>
          <a:p>
            <a:pPr lvl="0"/>
            <a:r>
              <a:rPr lang="en-GB" dirty="0"/>
              <a:t>Column 1</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a:p>
            <a:pPr lvl="0"/>
            <a:endParaRPr lang="en-GB" dirty="0"/>
          </a:p>
          <a:p>
            <a:pPr lvl="0"/>
            <a:endParaRPr lang="en-GB" dirty="0"/>
          </a:p>
          <a:p>
            <a:pPr lvl="0"/>
            <a:endParaRPr lang="en-GB" dirty="0"/>
          </a:p>
          <a:p>
            <a:pPr lvl="0"/>
            <a:endParaRPr lang="en-GB" dirty="0"/>
          </a:p>
          <a:p>
            <a:pPr lvl="0"/>
            <a:r>
              <a:rPr lang="en-GB" dirty="0"/>
              <a:t>Body copy, Arial 20pt minimum</a:t>
            </a:r>
          </a:p>
          <a:p>
            <a:pPr lvl="0"/>
            <a:r>
              <a:rPr lang="en-GB" dirty="0"/>
              <a:t>Column 2</a:t>
            </a:r>
          </a:p>
          <a:p>
            <a:pPr lvl="0"/>
            <a:r>
              <a:rPr lang="en-US" dirty="0"/>
              <a:t>Bullet points should always be circular</a:t>
            </a:r>
          </a:p>
          <a:p>
            <a:pPr lvl="1"/>
            <a:r>
              <a:rPr lang="en-US" dirty="0"/>
              <a:t>Second level</a:t>
            </a:r>
          </a:p>
          <a:p>
            <a:pPr lvl="2"/>
            <a:r>
              <a:rPr lang="en-US" dirty="0"/>
              <a:t>Third level</a:t>
            </a:r>
          </a:p>
          <a:p>
            <a:pPr lvl="3"/>
            <a:r>
              <a:rPr lang="en-US" dirty="0"/>
              <a:t>Fourth level</a:t>
            </a:r>
          </a:p>
          <a:p>
            <a:pPr lvl="4"/>
            <a:r>
              <a:rPr lang="en-US" dirty="0"/>
              <a:t>Fifth level</a:t>
            </a:r>
            <a:endParaRPr lang="en-GB" dirty="0"/>
          </a:p>
          <a:p>
            <a:pPr lvl="4"/>
            <a:endParaRPr lang="en-GB" dirty="0"/>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387133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Large image area">
    <p:spTree>
      <p:nvGrpSpPr>
        <p:cNvPr id="1" name=""/>
        <p:cNvGrpSpPr/>
        <p:nvPr/>
      </p:nvGrpSpPr>
      <p:grpSpPr>
        <a:xfrm>
          <a:off x="0" y="0"/>
          <a:ext cx="0" cy="0"/>
          <a:chOff x="0" y="0"/>
          <a:chExt cx="0" cy="0"/>
        </a:xfrm>
      </p:grpSpPr>
      <p:sp>
        <p:nvSpPr>
          <p:cNvPr id="8" name="Content Placeholder 2"/>
          <p:cNvSpPr>
            <a:spLocks noGrp="1"/>
          </p:cNvSpPr>
          <p:nvPr>
            <p:ph sz="quarter" idx="19" hasCustomPrompt="1"/>
          </p:nvPr>
        </p:nvSpPr>
        <p:spPr>
          <a:xfrm>
            <a:off x="305526" y="1412777"/>
            <a:ext cx="8532484"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4"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29790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sp>
        <p:nvSpPr>
          <p:cNvPr id="11" name="Content Placeholder 2"/>
          <p:cNvSpPr>
            <a:spLocks noGrp="1"/>
          </p:cNvSpPr>
          <p:nvPr>
            <p:ph sz="quarter" idx="21" hasCustomPrompt="1"/>
          </p:nvPr>
        </p:nvSpPr>
        <p:spPr>
          <a:xfrm>
            <a:off x="4626474"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2" name="Content Placeholder 2"/>
          <p:cNvSpPr>
            <a:spLocks noGrp="1"/>
          </p:cNvSpPr>
          <p:nvPr>
            <p:ph sz="quarter" idx="22" hasCustomPrompt="1"/>
          </p:nvPr>
        </p:nvSpPr>
        <p:spPr>
          <a:xfrm>
            <a:off x="305991" y="1412777"/>
            <a:ext cx="4211536" cy="496854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5" name="Title Placeholder 1"/>
          <p:cNvSpPr>
            <a:spLocks noGrp="1"/>
          </p:cNvSpPr>
          <p:nvPr>
            <p:ph type="title" hasCustomPrompt="1"/>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Tree>
    <p:extLst>
      <p:ext uri="{BB962C8B-B14F-4D97-AF65-F5344CB8AC3E}">
        <p14:creationId xmlns:p14="http://schemas.microsoft.com/office/powerpoint/2010/main" val="168590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90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ue impact slide">
    <p:spTree>
      <p:nvGrpSpPr>
        <p:cNvPr id="1" name=""/>
        <p:cNvGrpSpPr/>
        <p:nvPr/>
      </p:nvGrpSpPr>
      <p:grpSpPr>
        <a:xfrm>
          <a:off x="0" y="0"/>
          <a:ext cx="0" cy="0"/>
          <a:chOff x="0" y="0"/>
          <a:chExt cx="0" cy="0"/>
        </a:xfrm>
      </p:grpSpPr>
      <p:sp>
        <p:nvSpPr>
          <p:cNvPr id="2" name="Rectangle 1"/>
          <p:cNvSpPr/>
          <p:nvPr userDrawn="1"/>
        </p:nvSpPr>
        <p:spPr>
          <a:xfrm>
            <a:off x="0" y="0"/>
            <a:ext cx="3923928" cy="6858000"/>
          </a:xfrm>
          <a:prstGeom prst="rect">
            <a:avLst/>
          </a:prstGeom>
          <a:solidFill>
            <a:srgbClr val="27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p:cNvSpPr>
            <a:spLocks noGrp="1"/>
          </p:cNvSpPr>
          <p:nvPr>
            <p:ph sz="quarter" idx="18" hasCustomPrompt="1"/>
          </p:nvPr>
        </p:nvSpPr>
        <p:spPr>
          <a:xfrm>
            <a:off x="3923928" y="0"/>
            <a:ext cx="5220072" cy="6857999"/>
          </a:xfrm>
          <a:prstGeom prst="rect">
            <a:avLst/>
          </a:prstGeom>
        </p:spPr>
        <p:txBody>
          <a:bodyPr/>
          <a:lstStyle>
            <a:lvl1pPr>
              <a:defRPr b="0" i="0">
                <a:latin typeface="Arial" charset="0"/>
                <a:ea typeface="Arial" charset="0"/>
                <a:cs typeface="Arial" charset="0"/>
              </a:defRPr>
            </a:lvl1pPr>
            <a:lvl2pPr>
              <a:defRPr b="0" i="0">
                <a:latin typeface="Arial" charset="0"/>
                <a:ea typeface="Arial" charset="0"/>
                <a:cs typeface="Arial" charset="0"/>
              </a:defRPr>
            </a:lvl2pPr>
            <a:lvl3pPr>
              <a:defRPr b="0" i="0">
                <a:latin typeface="Arial" charset="0"/>
                <a:ea typeface="Arial" charset="0"/>
                <a:cs typeface="Arial" charset="0"/>
              </a:defRPr>
            </a:lvl3pPr>
            <a:lvl4pPr>
              <a:defRPr b="0" i="0">
                <a:latin typeface="Arial" charset="0"/>
                <a:ea typeface="Arial" charset="0"/>
                <a:cs typeface="Arial" charset="0"/>
              </a:defRPr>
            </a:lvl4pPr>
            <a:lvl5pPr>
              <a:defRPr b="0" i="0">
                <a:latin typeface="Arial" charset="0"/>
                <a:ea typeface="Arial" charset="0"/>
                <a:cs typeface="Arial" charset="0"/>
              </a:defRPr>
            </a:lvl5pPr>
          </a:lstStyle>
          <a:p>
            <a:pPr lvl="0"/>
            <a:r>
              <a:rPr lang="en-US" dirty="0"/>
              <a:t>Image/media area</a:t>
            </a:r>
          </a:p>
        </p:txBody>
      </p:sp>
      <p:sp>
        <p:nvSpPr>
          <p:cNvPr id="10" name="Text Placeholder 8"/>
          <p:cNvSpPr>
            <a:spLocks noGrp="1"/>
          </p:cNvSpPr>
          <p:nvPr>
            <p:ph type="body" sz="quarter" idx="14" hasCustomPrompt="1"/>
          </p:nvPr>
        </p:nvSpPr>
        <p:spPr>
          <a:xfrm>
            <a:off x="305526" y="404665"/>
            <a:ext cx="3330370" cy="5976662"/>
          </a:xfrm>
          <a:prstGeom prst="rect">
            <a:avLst/>
          </a:prstGeom>
        </p:spPr>
        <p:txBody>
          <a:bodyPr anchor="t" anchorCtr="0">
            <a:normAutofit/>
          </a:bodyPr>
          <a:lstStyle>
            <a:lvl1pPr marL="257175" indent="-257175">
              <a:lnSpc>
                <a:spcPct val="100000"/>
              </a:lnSpc>
              <a:buFont typeface="Arial" panose="020B0604020202020204" pitchFamily="34" charset="0"/>
              <a:buChar char="•"/>
              <a:defRPr sz="2000" b="0">
                <a:solidFill>
                  <a:schemeClr val="bg1"/>
                </a:solidFill>
                <a:latin typeface="Arial" charset="0"/>
                <a:ea typeface="Arial" charset="0"/>
                <a:cs typeface="Arial" charset="0"/>
              </a:defRPr>
            </a:lvl1pPr>
            <a:lvl2pPr>
              <a:lnSpc>
                <a:spcPct val="100000"/>
              </a:lnSpc>
              <a:defRPr sz="2000" b="0" i="0">
                <a:solidFill>
                  <a:schemeClr val="bg1"/>
                </a:solidFill>
                <a:latin typeface="Arial" charset="0"/>
                <a:ea typeface="Arial" charset="0"/>
                <a:cs typeface="Arial" charset="0"/>
              </a:defRPr>
            </a:lvl2pPr>
            <a:lvl3pPr>
              <a:lnSpc>
                <a:spcPct val="100000"/>
              </a:lnSpc>
              <a:defRPr sz="2000" b="0" i="0">
                <a:solidFill>
                  <a:schemeClr val="bg1"/>
                </a:solidFill>
                <a:latin typeface="Arial" charset="0"/>
                <a:ea typeface="Arial" charset="0"/>
                <a:cs typeface="Arial" charset="0"/>
              </a:defRPr>
            </a:lvl3pPr>
            <a:lvl4pPr>
              <a:lnSpc>
                <a:spcPct val="100000"/>
              </a:lnSpc>
              <a:defRPr sz="2000" b="0" i="0">
                <a:solidFill>
                  <a:schemeClr val="bg1"/>
                </a:solidFill>
                <a:latin typeface="Arial" charset="0"/>
                <a:ea typeface="Arial" charset="0"/>
                <a:cs typeface="Arial" charset="0"/>
              </a:defRPr>
            </a:lvl4pPr>
            <a:lvl5pPr>
              <a:lnSpc>
                <a:spcPct val="100000"/>
              </a:lnSpc>
              <a:defRPr sz="2000" b="0" i="0">
                <a:solidFill>
                  <a:schemeClr val="bg1"/>
                </a:solidFill>
                <a:latin typeface="Arial" charset="0"/>
                <a:ea typeface="Arial" charset="0"/>
                <a:cs typeface="Arial" charset="0"/>
              </a:defRPr>
            </a:lvl5p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37157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03648" y="403200"/>
            <a:ext cx="7433452" cy="864000"/>
          </a:xfrm>
          <a:prstGeom prst="rect">
            <a:avLst/>
          </a:prstGeom>
        </p:spPr>
        <p:txBody>
          <a:bodyPr vert="horz" lIns="91440" tIns="45720" rIns="91440" bIns="45720" rtlCol="0" anchor="ctr">
            <a:normAutofit/>
          </a:bodyPr>
          <a:lstStyle/>
          <a:p>
            <a:r>
              <a:rPr lang="en-US" dirty="0"/>
              <a:t>Slide Title, Arial Bold 24pt</a:t>
            </a:r>
            <a:endParaRPr lang="en-GB" dirty="0"/>
          </a:p>
        </p:txBody>
      </p:sp>
      <p:pic>
        <p:nvPicPr>
          <p:cNvPr id="7" name="Picture 6"/>
          <p:cNvPicPr>
            <a:picLocks/>
          </p:cNvPicPr>
          <p:nvPr userDrawn="1"/>
        </p:nvPicPr>
        <p:blipFill>
          <a:blip r:embed="rId25">
            <a:extLst>
              <a:ext uri="{28A0092B-C50C-407E-A947-70E740481C1C}">
                <a14:useLocalDpi xmlns:a14="http://schemas.microsoft.com/office/drawing/2010/main" val="0"/>
              </a:ext>
            </a:extLst>
          </a:blip>
          <a:stretch>
            <a:fillRect/>
          </a:stretch>
        </p:blipFill>
        <p:spPr>
          <a:xfrm>
            <a:off x="270000" y="324000"/>
            <a:ext cx="972000" cy="972000"/>
          </a:xfrm>
          <a:prstGeom prst="rect">
            <a:avLst/>
          </a:prstGeom>
        </p:spPr>
      </p:pic>
      <p:sp>
        <p:nvSpPr>
          <p:cNvPr id="9" name="Text Placeholder 2"/>
          <p:cNvSpPr>
            <a:spLocks noGrp="1"/>
          </p:cNvSpPr>
          <p:nvPr>
            <p:ph type="body" idx="1"/>
          </p:nvPr>
        </p:nvSpPr>
        <p:spPr>
          <a:xfrm>
            <a:off x="305100" y="1411201"/>
            <a:ext cx="8532000" cy="4974382"/>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solidFill>
                  <a:srgbClr val="3B4950"/>
                </a:solidFill>
              </a:rPr>
              <a:t>© Cranfield University April 2018</a:t>
            </a:r>
            <a:endParaRPr lang="en-US" sz="800" dirty="0">
              <a:solidFill>
                <a:srgbClr val="3B4950"/>
              </a:solidFill>
            </a:endParaRPr>
          </a:p>
        </p:txBody>
      </p:sp>
    </p:spTree>
    <p:extLst>
      <p:ext uri="{BB962C8B-B14F-4D97-AF65-F5344CB8AC3E}">
        <p14:creationId xmlns:p14="http://schemas.microsoft.com/office/powerpoint/2010/main" val="152120112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52" r:id="rId9"/>
    <p:sldLayoutId id="2147483753" r:id="rId10"/>
    <p:sldLayoutId id="2147483754" r:id="rId11"/>
    <p:sldLayoutId id="2147483755" r:id="rId12"/>
    <p:sldLayoutId id="2147483756" r:id="rId13"/>
    <p:sldLayoutId id="2147483757" r:id="rId14"/>
    <p:sldLayoutId id="2147483744" r:id="rId15"/>
    <p:sldLayoutId id="2147483764" r:id="rId16"/>
    <p:sldLayoutId id="2147483765" r:id="rId17"/>
    <p:sldLayoutId id="2147483766" r:id="rId18"/>
    <p:sldLayoutId id="2147483767" r:id="rId19"/>
    <p:sldLayoutId id="2147483768" r:id="rId20"/>
    <p:sldLayoutId id="2147483771" r:id="rId21"/>
    <p:sldLayoutId id="2147483772" r:id="rId22"/>
    <p:sldLayoutId id="2147483774" r:id="rId23"/>
  </p:sldLayoutIdLst>
  <p:hf hdr="0" dt="0"/>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100" y="403200"/>
            <a:ext cx="8532000" cy="864000"/>
          </a:xfrm>
          <a:prstGeom prst="rect">
            <a:avLst/>
          </a:prstGeom>
        </p:spPr>
        <p:txBody>
          <a:bodyPr vert="horz" lIns="91440" tIns="45720" rIns="91440" bIns="45720" rtlCol="0" anchor="ctr">
            <a:normAutofit/>
          </a:bodyPr>
          <a:lstStyle/>
          <a:p>
            <a:r>
              <a:rPr lang="en-US" dirty="0"/>
              <a:t>Slide Title, Arial Bold 24pt</a:t>
            </a:r>
            <a:endParaRPr lang="en-GB" dirty="0"/>
          </a:p>
        </p:txBody>
      </p:sp>
      <p:sp>
        <p:nvSpPr>
          <p:cNvPr id="3" name="Text Placeholder 2"/>
          <p:cNvSpPr>
            <a:spLocks noGrp="1"/>
          </p:cNvSpPr>
          <p:nvPr>
            <p:ph type="body" idx="1"/>
          </p:nvPr>
        </p:nvSpPr>
        <p:spPr>
          <a:xfrm>
            <a:off x="305100" y="1411201"/>
            <a:ext cx="8532000" cy="4769867"/>
          </a:xfrm>
          <a:prstGeom prst="rect">
            <a:avLst/>
          </a:prstGeom>
        </p:spPr>
        <p:txBody>
          <a:bodyPr vert="horz" lIns="91440" tIns="45720" rIns="91440" bIns="45720" rtlCol="0">
            <a:normAutofit/>
          </a:bodyPr>
          <a:lstStyle/>
          <a:p>
            <a:pPr lvl="0"/>
            <a:r>
              <a:rPr lang="en-US" dirty="0"/>
              <a:t>Body copy, Arial 20pt minimum</a:t>
            </a:r>
          </a:p>
          <a:p>
            <a:pPr lvl="0"/>
            <a:r>
              <a:rPr lang="en-US" dirty="0"/>
              <a:t>Bullet points should always be round</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Rectangle 12"/>
          <p:cNvSpPr/>
          <p:nvPr userDrawn="1"/>
        </p:nvSpPr>
        <p:spPr>
          <a:xfrm>
            <a:off x="0" y="6309320"/>
            <a:ext cx="9144000" cy="548680"/>
          </a:xfrm>
          <a:prstGeom prst="rect">
            <a:avLst/>
          </a:prstGeom>
          <a:solidFill>
            <a:srgbClr val="0C406D"/>
          </a:solidFill>
          <a:ln w="12700" cap="flat" cmpd="sng" algn="ctr">
            <a:noFill/>
            <a:prstDash val="solid"/>
            <a:miter lim="800000"/>
          </a:ln>
          <a:effectLst/>
        </p:spPr>
        <p:txBody>
          <a:bodyPr rtlCol="0" anchor="ctr"/>
          <a:lstStyle/>
          <a:p>
            <a:pPr algn="ctr"/>
            <a:endParaRPr lang="en-US" sz="1350" kern="0">
              <a:solidFill>
                <a:prstClr val="white"/>
              </a:solidFill>
            </a:endParaRPr>
          </a:p>
        </p:txBody>
      </p:sp>
      <p:sp>
        <p:nvSpPr>
          <p:cNvPr id="7" name="Text Placeholder 8"/>
          <p:cNvSpPr txBox="1">
            <a:spLocks/>
          </p:cNvSpPr>
          <p:nvPr userDrawn="1"/>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GB" sz="800" dirty="0"/>
              <a:t>© Cranfield University April 2018</a:t>
            </a:r>
            <a:endParaRPr lang="en-US" sz="800" dirty="0"/>
          </a:p>
        </p:txBody>
      </p:sp>
    </p:spTree>
    <p:extLst>
      <p:ext uri="{BB962C8B-B14F-4D97-AF65-F5344CB8AC3E}">
        <p14:creationId xmlns:p14="http://schemas.microsoft.com/office/powerpoint/2010/main" val="1940673710"/>
      </p:ext>
    </p:extLst>
  </p:cSld>
  <p:clrMap bg1="lt1" tx1="dk1" bg2="lt2" tx2="dk2" accent1="accent1" accent2="accent2" accent3="accent3" accent4="accent4" accent5="accent5" accent6="accent6" hlink="hlink" folHlink="folHlink"/>
  <p:sldLayoutIdLst>
    <p:sldLayoutId id="2147483730" r:id="rId1"/>
    <p:sldLayoutId id="2147483708" r:id="rId2"/>
    <p:sldLayoutId id="2147483729" r:id="rId3"/>
    <p:sldLayoutId id="2147483709" r:id="rId4"/>
    <p:sldLayoutId id="2147483710" r:id="rId5"/>
    <p:sldLayoutId id="2147483712" r:id="rId6"/>
    <p:sldLayoutId id="2147483717" r:id="rId7"/>
    <p:sldLayoutId id="2147483718" r:id="rId8"/>
    <p:sldLayoutId id="2147483714" r:id="rId9"/>
    <p:sldLayoutId id="2147483727" r:id="rId10"/>
    <p:sldLayoutId id="2147483711" r:id="rId11"/>
    <p:sldLayoutId id="2147483733" r:id="rId12"/>
  </p:sldLayoutIdLst>
  <p:hf hdr="0" dt="0"/>
  <p:txStyles>
    <p:title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780296"/>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8" r:id="rId6"/>
    <p:sldLayoutId id="2147483769" r:id="rId7"/>
    <p:sldLayoutId id="2147483770" r:id="rId8"/>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4.png"/><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30.emf"/><Relationship Id="rId5" Type="http://schemas.openxmlformats.org/officeDocument/2006/relationships/image" Target="../media/image39.emf"/><Relationship Id="rId4" Type="http://schemas.openxmlformats.org/officeDocument/2006/relationships/package" Target="../embeddings/Microsoft_Word_Document.docx"/></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hyperlink" Target="http://www.enerwater.eu/download-documentation/" TargetMode="External"/><Relationship Id="rId4" Type="http://schemas.openxmlformats.org/officeDocument/2006/relationships/hyperlink" Target="https://enerwater-h2020.wtelecom.e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44.jpeg"/><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5.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47.tiff"/><Relationship Id="rId5" Type="http://schemas.openxmlformats.org/officeDocument/2006/relationships/image" Target="../media/image46.jpeg"/><Relationship Id="rId4" Type="http://schemas.openxmlformats.org/officeDocument/2006/relationships/hyperlink" Target="http://www.enerwater.eu/"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53.jpg"/><Relationship Id="rId3" Type="http://schemas.openxmlformats.org/officeDocument/2006/relationships/image" Target="../media/image48.jpg"/><Relationship Id="rId7"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51.tiff"/><Relationship Id="rId5" Type="http://schemas.openxmlformats.org/officeDocument/2006/relationships/image" Target="../media/image50.jpeg"/><Relationship Id="rId10" Type="http://schemas.openxmlformats.org/officeDocument/2006/relationships/image" Target="../media/image55.jpeg"/><Relationship Id="rId4" Type="http://schemas.openxmlformats.org/officeDocument/2006/relationships/image" Target="../media/image49.jpg"/><Relationship Id="rId9" Type="http://schemas.openxmlformats.org/officeDocument/2006/relationships/image" Target="../media/image54.jpeg"/></Relationships>
</file>

<file path=ppt/slides/_rels/slide2.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13.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jpeg"/><Relationship Id="rId2" Type="http://schemas.openxmlformats.org/officeDocument/2006/relationships/notesSlide" Target="../notesSlides/notesSlide2.xml"/><Relationship Id="rId16" Type="http://schemas.openxmlformats.org/officeDocument/2006/relationships/image" Target="../media/image28.png"/><Relationship Id="rId1" Type="http://schemas.openxmlformats.org/officeDocument/2006/relationships/slideLayout" Target="../slideLayouts/slideLayout2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19" Type="http://schemas.openxmlformats.org/officeDocument/2006/relationships/image" Target="../media/image14.pn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14.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34.png"/></Relationships>
</file>

<file path=ppt/slides/_rels/slide6.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36" y="1341"/>
            <a:ext cx="9143997" cy="6856659"/>
          </a:xfrm>
          <a:prstGeom prst="rect">
            <a:avLst/>
          </a:prstGeom>
        </p:spPr>
      </p:pic>
      <p:sp>
        <p:nvSpPr>
          <p:cNvPr id="5" name="Text Placeholder 4"/>
          <p:cNvSpPr>
            <a:spLocks noGrp="1"/>
          </p:cNvSpPr>
          <p:nvPr>
            <p:ph type="body" sz="quarter" idx="10"/>
          </p:nvPr>
        </p:nvSpPr>
        <p:spPr>
          <a:xfrm>
            <a:off x="3700314" y="1191982"/>
            <a:ext cx="5408190" cy="1944216"/>
          </a:xfrm>
        </p:spPr>
        <p:txBody>
          <a:bodyPr/>
          <a:lstStyle/>
          <a:p>
            <a:r>
              <a:rPr lang="en-GB" b="0" dirty="0"/>
              <a:t>Energy Monitoring and Benchmarking In Wastewater Treatment Plants Using the ENERWATER Approach</a:t>
            </a:r>
            <a:endParaRPr lang="en-US" sz="4000" dirty="0"/>
          </a:p>
        </p:txBody>
      </p:sp>
      <p:sp>
        <p:nvSpPr>
          <p:cNvPr id="6" name="Text Placeholder 5"/>
          <p:cNvSpPr>
            <a:spLocks noGrp="1"/>
          </p:cNvSpPr>
          <p:nvPr>
            <p:ph type="body" sz="quarter" idx="11"/>
          </p:nvPr>
        </p:nvSpPr>
        <p:spPr>
          <a:xfrm>
            <a:off x="3995937" y="4149080"/>
            <a:ext cx="5040560" cy="1213875"/>
          </a:xfrm>
        </p:spPr>
        <p:txBody>
          <a:bodyPr/>
          <a:lstStyle/>
          <a:p>
            <a:r>
              <a:rPr lang="en-US" sz="2000" dirty="0" err="1"/>
              <a:t>Dr</a:t>
            </a:r>
            <a:r>
              <a:rPr lang="en-US" sz="2000" dirty="0"/>
              <a:t> Ana Soares</a:t>
            </a:r>
          </a:p>
          <a:p>
            <a:r>
              <a:rPr lang="en-US" sz="2000" dirty="0"/>
              <a:t>Senior Lecturer </a:t>
            </a:r>
            <a:r>
              <a:rPr lang="en-US" sz="2000" dirty="0" err="1"/>
              <a:t>Cranfield</a:t>
            </a:r>
            <a:r>
              <a:rPr lang="en-US" sz="2000" dirty="0"/>
              <a:t> University, UK</a:t>
            </a:r>
          </a:p>
          <a:p>
            <a:endParaRPr lang="en-US" sz="1600" dirty="0"/>
          </a:p>
          <a:p>
            <a:r>
              <a:rPr lang="es-ES" dirty="0"/>
              <a:t>S Longo, M Mauricio-Iglesias, A Soares, P Campo, F </a:t>
            </a:r>
            <a:r>
              <a:rPr lang="es-ES" dirty="0" err="1"/>
              <a:t>Fatone</a:t>
            </a:r>
            <a:r>
              <a:rPr lang="es-ES" dirty="0"/>
              <a:t>, J M Lema, A </a:t>
            </a:r>
            <a:r>
              <a:rPr lang="es-ES" dirty="0" err="1"/>
              <a:t>Hospido</a:t>
            </a:r>
            <a:endParaRPr lang="en-GB" dirty="0"/>
          </a:p>
          <a:p>
            <a:endParaRPr lang="en-US" sz="1600" dirty="0"/>
          </a:p>
        </p:txBody>
      </p:sp>
      <p:sp>
        <p:nvSpPr>
          <p:cNvPr id="11" name="Text Placeholder 17"/>
          <p:cNvSpPr txBox="1">
            <a:spLocks/>
          </p:cNvSpPr>
          <p:nvPr/>
        </p:nvSpPr>
        <p:spPr>
          <a:xfrm>
            <a:off x="600075" y="6057886"/>
            <a:ext cx="2668191" cy="504056"/>
          </a:xfrm>
          <a:prstGeom prst="rect">
            <a:avLst/>
          </a:prstGeom>
        </p:spPr>
        <p:txBody>
          <a:bodyPr anchor="ctr"/>
          <a:lstStyle>
            <a:lvl1pPr marL="0" indent="0" algn="l" defTabSz="914400" rtl="0" eaLnBrk="1" latinLnBrk="0" hangingPunct="1">
              <a:spcBef>
                <a:spcPct val="20000"/>
              </a:spcBef>
              <a:buClr>
                <a:srgbClr val="00B0F0"/>
              </a:buClr>
              <a:buFont typeface="Arial" panose="020B0604020202020204" pitchFamily="34" charset="0"/>
              <a:buNone/>
              <a:defRPr sz="2200" b="1" kern="1200" baseline="0">
                <a:solidFill>
                  <a:srgbClr val="091932"/>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spcBef>
                <a:spcPct val="20000"/>
              </a:spcBef>
              <a:buClr>
                <a:srgbClr val="00B0F0"/>
              </a:buClr>
              <a:buFont typeface="Arial" charset="0"/>
              <a:buChar char="•"/>
              <a:defRPr sz="2000" kern="1200">
                <a:solidFill>
                  <a:srgbClr val="666666"/>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spcBef>
                <a:spcPct val="20000"/>
              </a:spcBef>
              <a:buClr>
                <a:srgbClr val="00B0F0"/>
              </a:buClr>
              <a:buFont typeface="Courier New" charset="0"/>
              <a:buChar char="o"/>
              <a:defRPr sz="2000" kern="1200">
                <a:solidFill>
                  <a:srgbClr val="666666"/>
                </a:solidFill>
                <a:latin typeface="Arial" panose="020B0604020202020204" pitchFamily="34" charset="0"/>
                <a:ea typeface="+mn-ea"/>
                <a:cs typeface="Arial" panose="020B0604020202020204" pitchFamily="34" charset="0"/>
              </a:defRPr>
            </a:lvl3pPr>
            <a:lvl4pPr marL="1714500" indent="-342900" algn="l" defTabSz="914400" rtl="0" eaLnBrk="1" latinLnBrk="0" hangingPunct="1">
              <a:spcBef>
                <a:spcPct val="20000"/>
              </a:spcBef>
              <a:buClr>
                <a:srgbClr val="00B0F0"/>
              </a:buClr>
              <a:buFont typeface="Wingdings" charset="2"/>
              <a:buChar char="§"/>
              <a:defRPr sz="2000" kern="1200">
                <a:solidFill>
                  <a:srgbClr val="666666"/>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spcBef>
                <a:spcPct val="20000"/>
              </a:spcBef>
              <a:buClr>
                <a:srgbClr val="00B0F0"/>
              </a:buClr>
              <a:buFont typeface=".HelveticaNeueDeskInterface-Regular"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b="0" dirty="0">
                <a:solidFill>
                  <a:prstClr val="white"/>
                </a:solidFill>
                <a:latin typeface="Arial" charset="0"/>
                <a:ea typeface="Arial" charset="0"/>
                <a:cs typeface="Arial" charset="0"/>
              </a:rPr>
              <a:t>www.cranfield.ac.uk</a:t>
            </a:r>
          </a:p>
        </p:txBody>
      </p:sp>
      <p:sp>
        <p:nvSpPr>
          <p:cNvPr id="12" name="Text Placeholder 8"/>
          <p:cNvSpPr txBox="1">
            <a:spLocks/>
          </p:cNvSpPr>
          <p:nvPr/>
        </p:nvSpPr>
        <p:spPr>
          <a:xfrm>
            <a:off x="6948264" y="6597352"/>
            <a:ext cx="2160240" cy="178379"/>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900" b="0" kern="1200">
                <a:solidFill>
                  <a:schemeClr val="bg1"/>
                </a:solidFill>
                <a:latin typeface="Arial" charset="0"/>
                <a:ea typeface="Arial" charset="0"/>
                <a:cs typeface="Arial" charset="0"/>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endParaRPr lang="en-US" sz="800" dirty="0"/>
          </a:p>
        </p:txBody>
      </p:sp>
      <p:pic>
        <p:nvPicPr>
          <p:cNvPr id="8" name="Immagine 30">
            <a:extLst>
              <a:ext uri="{FF2B5EF4-FFF2-40B4-BE49-F238E27FC236}">
                <a16:creationId xmlns:a16="http://schemas.microsoft.com/office/drawing/2014/main" id="{C005E599-6C30-B544-B701-81E548BFE919}"/>
              </a:ext>
            </a:extLst>
          </p:cNvPr>
          <p:cNvPicPr>
            <a:picLocks noChangeAspect="1"/>
          </p:cNvPicPr>
          <p:nvPr/>
        </p:nvPicPr>
        <p:blipFill>
          <a:blip r:embed="rId4"/>
          <a:stretch>
            <a:fillRect/>
          </a:stretch>
        </p:blipFill>
        <p:spPr>
          <a:xfrm>
            <a:off x="6228184" y="5712722"/>
            <a:ext cx="2920459" cy="1145278"/>
          </a:xfrm>
          <a:prstGeom prst="rect">
            <a:avLst/>
          </a:prstGeom>
        </p:spPr>
      </p:pic>
      <p:pic>
        <p:nvPicPr>
          <p:cNvPr id="9" name="Immagine 7" descr="logo.png">
            <a:extLst>
              <a:ext uri="{FF2B5EF4-FFF2-40B4-BE49-F238E27FC236}">
                <a16:creationId xmlns:a16="http://schemas.microsoft.com/office/drawing/2014/main" id="{77958ECB-35D9-9043-B110-A43952D1E9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279" y="4952489"/>
            <a:ext cx="2485758" cy="1171655"/>
          </a:xfrm>
          <a:prstGeom prst="rect">
            <a:avLst/>
          </a:prstGeom>
        </p:spPr>
      </p:pic>
    </p:spTree>
    <p:extLst>
      <p:ext uri="{BB962C8B-B14F-4D97-AF65-F5344CB8AC3E}">
        <p14:creationId xmlns:p14="http://schemas.microsoft.com/office/powerpoint/2010/main" val="3892451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0220" y="125760"/>
            <a:ext cx="6347048" cy="1143000"/>
          </a:xfrm>
        </p:spPr>
        <p:txBody>
          <a:bodyPr>
            <a:normAutofit/>
          </a:bodyPr>
          <a:lstStyle/>
          <a:p>
            <a:r>
              <a:rPr lang="en-GB" sz="3200" dirty="0"/>
              <a:t>Decision Support: </a:t>
            </a:r>
            <a:br>
              <a:rPr lang="en-GB" sz="3200" dirty="0"/>
            </a:br>
            <a:r>
              <a:rPr lang="en-US" sz="3200" dirty="0"/>
              <a:t>WWTPs boundaries and KPIs</a:t>
            </a:r>
            <a:endParaRPr lang="en-US" sz="3200" b="1" dirty="0"/>
          </a:p>
        </p:txBody>
      </p:sp>
      <p:pic>
        <p:nvPicPr>
          <p:cNvPr id="5" name="Picture 4"/>
          <p:cNvPicPr>
            <a:picLocks noChangeAspect="1"/>
          </p:cNvPicPr>
          <p:nvPr/>
        </p:nvPicPr>
        <p:blipFill>
          <a:blip r:embed="rId3"/>
          <a:stretch>
            <a:fillRect/>
          </a:stretch>
        </p:blipFill>
        <p:spPr>
          <a:xfrm>
            <a:off x="107504" y="1571914"/>
            <a:ext cx="3533515" cy="2294864"/>
          </a:xfrm>
          <a:prstGeom prst="rect">
            <a:avLst/>
          </a:prstGeom>
        </p:spPr>
      </p:pic>
      <p:graphicFrame>
        <p:nvGraphicFramePr>
          <p:cNvPr id="12" name="Table 11">
            <a:extLst>
              <a:ext uri="{FF2B5EF4-FFF2-40B4-BE49-F238E27FC236}">
                <a16:creationId xmlns:a16="http://schemas.microsoft.com/office/drawing/2014/main" id="{7996C772-FBBF-3443-A08C-1FCEE77D4EA2}"/>
              </a:ext>
            </a:extLst>
          </p:cNvPr>
          <p:cNvGraphicFramePr>
            <a:graphicFrameLocks noGrp="1"/>
          </p:cNvGraphicFramePr>
          <p:nvPr>
            <p:extLst>
              <p:ext uri="{D42A27DB-BD31-4B8C-83A1-F6EECF244321}">
                <p14:modId xmlns:p14="http://schemas.microsoft.com/office/powerpoint/2010/main" val="4114427066"/>
              </p:ext>
            </p:extLst>
          </p:nvPr>
        </p:nvGraphicFramePr>
        <p:xfrm>
          <a:off x="3743498" y="2234560"/>
          <a:ext cx="5365006" cy="1554480"/>
        </p:xfrm>
        <a:graphic>
          <a:graphicData uri="http://schemas.openxmlformats.org/drawingml/2006/table">
            <a:tbl>
              <a:tblPr firstRow="1" firstCol="1" bandRow="1">
                <a:tableStyleId>{5C22544A-7EE6-4342-B048-85BDC9FD1C3A}</a:tableStyleId>
              </a:tblPr>
              <a:tblGrid>
                <a:gridCol w="444837">
                  <a:extLst>
                    <a:ext uri="{9D8B030D-6E8A-4147-A177-3AD203B41FA5}">
                      <a16:colId xmlns:a16="http://schemas.microsoft.com/office/drawing/2014/main" val="1649421251"/>
                    </a:ext>
                  </a:extLst>
                </a:gridCol>
                <a:gridCol w="1170589">
                  <a:extLst>
                    <a:ext uri="{9D8B030D-6E8A-4147-A177-3AD203B41FA5}">
                      <a16:colId xmlns:a16="http://schemas.microsoft.com/office/drawing/2014/main" val="2486628416"/>
                    </a:ext>
                  </a:extLst>
                </a:gridCol>
                <a:gridCol w="720872">
                  <a:extLst>
                    <a:ext uri="{9D8B030D-6E8A-4147-A177-3AD203B41FA5}">
                      <a16:colId xmlns:a16="http://schemas.microsoft.com/office/drawing/2014/main" val="3990824785"/>
                    </a:ext>
                  </a:extLst>
                </a:gridCol>
                <a:gridCol w="776637">
                  <a:extLst>
                    <a:ext uri="{9D8B030D-6E8A-4147-A177-3AD203B41FA5}">
                      <a16:colId xmlns:a16="http://schemas.microsoft.com/office/drawing/2014/main" val="97800254"/>
                    </a:ext>
                  </a:extLst>
                </a:gridCol>
                <a:gridCol w="792901">
                  <a:extLst>
                    <a:ext uri="{9D8B030D-6E8A-4147-A177-3AD203B41FA5}">
                      <a16:colId xmlns:a16="http://schemas.microsoft.com/office/drawing/2014/main" val="3324480583"/>
                    </a:ext>
                  </a:extLst>
                </a:gridCol>
                <a:gridCol w="792901">
                  <a:extLst>
                    <a:ext uri="{9D8B030D-6E8A-4147-A177-3AD203B41FA5}">
                      <a16:colId xmlns:a16="http://schemas.microsoft.com/office/drawing/2014/main" val="2032460072"/>
                    </a:ext>
                  </a:extLst>
                </a:gridCol>
                <a:gridCol w="666269">
                  <a:extLst>
                    <a:ext uri="{9D8B030D-6E8A-4147-A177-3AD203B41FA5}">
                      <a16:colId xmlns:a16="http://schemas.microsoft.com/office/drawing/2014/main" val="1070571840"/>
                    </a:ext>
                  </a:extLst>
                </a:gridCol>
              </a:tblGrid>
              <a:tr h="0">
                <a:tc>
                  <a:txBody>
                    <a:bodyPr/>
                    <a:lstStyle/>
                    <a:p>
                      <a:pPr algn="just">
                        <a:spcAft>
                          <a:spcPts val="6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400">
                          <a:effectLst/>
                        </a:rPr>
                        <a:t>KPI</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400" dirty="0">
                          <a:effectLst/>
                        </a:rPr>
                        <a:t>Avera.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Std. </a:t>
                      </a:r>
                      <a:r>
                        <a:rPr lang="en-GB" sz="1400" dirty="0" err="1">
                          <a:effectLst/>
                        </a:rPr>
                        <a:t>deviat</a:t>
                      </a:r>
                      <a:r>
                        <a:rPr lang="en-GB" sz="14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90 percent. (P</a:t>
                      </a:r>
                      <a:r>
                        <a:rPr lang="en-GB" sz="1400" baseline="-25000" dirty="0">
                          <a:effectLst/>
                        </a:rPr>
                        <a:t>90</a:t>
                      </a:r>
                      <a:r>
                        <a:rPr lang="en-GB" sz="14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10 percent.(P</a:t>
                      </a:r>
                      <a:r>
                        <a:rPr lang="en-GB" sz="1400" baseline="-25000" dirty="0">
                          <a:effectLst/>
                        </a:rPr>
                        <a:t>10</a:t>
                      </a:r>
                      <a:r>
                        <a:rPr lang="en-GB" sz="14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Numb. of data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5166446"/>
                  </a:ext>
                </a:extLst>
              </a:tr>
              <a:tr h="0">
                <a:tc>
                  <a:txBody>
                    <a:bodyPr/>
                    <a:lstStyle/>
                    <a:p>
                      <a:pPr algn="just">
                        <a:spcAft>
                          <a:spcPts val="600"/>
                        </a:spcAft>
                      </a:pPr>
                      <a:r>
                        <a:rPr lang="en-GB" sz="1200">
                          <a:effectLst/>
                        </a:rPr>
                        <a:t>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kWh/m</a:t>
                      </a:r>
                      <a:r>
                        <a:rPr lang="en-GB" sz="1200" baseline="30000">
                          <a:effectLst/>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0.048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0.039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0.101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0.009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97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0272608"/>
                  </a:ext>
                </a:extLst>
              </a:tr>
              <a:tr h="0">
                <a:tc>
                  <a:txBody>
                    <a:bodyPr/>
                    <a:lstStyle/>
                    <a:p>
                      <a:pPr algn="just">
                        <a:spcAft>
                          <a:spcPts val="600"/>
                        </a:spcAft>
                      </a:pPr>
                      <a:r>
                        <a:rPr lang="en-GB" sz="1200">
                          <a:effectLst/>
                        </a:rPr>
                        <a:t>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kWh/kg TS</a:t>
                      </a:r>
                      <a:r>
                        <a:rPr lang="en-GB" sz="1200" baseline="-25000">
                          <a:effectLst/>
                        </a:rPr>
                        <a:t>rem</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0.028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dirty="0">
                          <a:effectLst/>
                        </a:rPr>
                        <a:t>0.030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0.055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0.007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64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6214098"/>
                  </a:ext>
                </a:extLst>
              </a:tr>
              <a:tr h="0">
                <a:tc>
                  <a:txBody>
                    <a:bodyPr/>
                    <a:lstStyle/>
                    <a:p>
                      <a:pPr algn="just">
                        <a:spcAft>
                          <a:spcPts val="600"/>
                        </a:spcAft>
                      </a:pPr>
                      <a:r>
                        <a:rPr lang="en-GB" sz="1200">
                          <a:effectLst/>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kWh/kg TPE</a:t>
                      </a:r>
                      <a:r>
                        <a:rPr lang="en-GB" sz="1200" baseline="-25000">
                          <a:effectLst/>
                        </a:rPr>
                        <a:t>rem</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0.289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0.246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0.519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0.108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87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2740953"/>
                  </a:ext>
                </a:extLst>
              </a:tr>
              <a:tr h="0">
                <a:tc>
                  <a:txBody>
                    <a:bodyPr/>
                    <a:lstStyle/>
                    <a:p>
                      <a:pPr algn="just">
                        <a:spcAft>
                          <a:spcPts val="600"/>
                        </a:spcAft>
                      </a:pPr>
                      <a:r>
                        <a:rPr lang="en-GB" sz="1200">
                          <a:effectLst/>
                        </a:rPr>
                        <a:t>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kWh/(m</a:t>
                      </a:r>
                      <a:r>
                        <a:rPr lang="en-GB" sz="1200" baseline="30000">
                          <a:effectLst/>
                        </a:rPr>
                        <a:t>3</a:t>
                      </a:r>
                      <a:r>
                        <a:rPr lang="en-GB" sz="1200">
                          <a:effectLst/>
                        </a:rPr>
                        <a:t>·Log</a:t>
                      </a:r>
                      <a:r>
                        <a:rPr lang="en-GB" sz="1200" baseline="-25000">
                          <a:effectLst/>
                        </a:rPr>
                        <a:t>red</a:t>
                      </a:r>
                      <a:r>
                        <a:rPr lang="en-GB" sz="12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0.030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0.047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0.054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0.010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53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6330938"/>
                  </a:ext>
                </a:extLst>
              </a:tr>
              <a:tr h="0">
                <a:tc>
                  <a:txBody>
                    <a:bodyPr/>
                    <a:lstStyle/>
                    <a:p>
                      <a:pPr algn="just">
                        <a:spcAft>
                          <a:spcPts val="600"/>
                        </a:spcAft>
                      </a:pPr>
                      <a:r>
                        <a:rPr lang="en-GB" sz="1200">
                          <a:effectLst/>
                        </a:rPr>
                        <a:t>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kWh/kg TSE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spcAft>
                          <a:spcPts val="600"/>
                        </a:spcAft>
                      </a:pPr>
                      <a:r>
                        <a:rPr lang="en-GB" sz="1200">
                          <a:effectLst/>
                        </a:rPr>
                        <a:t>0.308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dirty="0">
                          <a:effectLst/>
                        </a:rPr>
                        <a:t>0.400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0.577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a:effectLst/>
                        </a:rPr>
                        <a:t>0.055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spcAft>
                          <a:spcPts val="600"/>
                        </a:spcAft>
                      </a:pPr>
                      <a:r>
                        <a:rPr lang="en-GB" sz="1200" dirty="0">
                          <a:effectLst/>
                        </a:rPr>
                        <a:t>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27276508"/>
                  </a:ext>
                </a:extLst>
              </a:tr>
            </a:tbl>
          </a:graphicData>
        </a:graphic>
      </p:graphicFrame>
      <p:sp>
        <p:nvSpPr>
          <p:cNvPr id="13" name="Circular Arrow 12">
            <a:extLst>
              <a:ext uri="{FF2B5EF4-FFF2-40B4-BE49-F238E27FC236}">
                <a16:creationId xmlns:a16="http://schemas.microsoft.com/office/drawing/2014/main" id="{AA2569CE-E208-D843-B4FC-6581AFF55DE1}"/>
              </a:ext>
            </a:extLst>
          </p:cNvPr>
          <p:cNvSpPr/>
          <p:nvPr/>
        </p:nvSpPr>
        <p:spPr>
          <a:xfrm rot="6057886" flipV="1">
            <a:off x="185358" y="3318158"/>
            <a:ext cx="692469" cy="1241448"/>
          </a:xfrm>
          <a:prstGeom prst="circularArrow">
            <a:avLst>
              <a:gd name="adj1" fmla="val 12500"/>
              <a:gd name="adj2" fmla="val 1142319"/>
              <a:gd name="adj3" fmla="val 20457681"/>
              <a:gd name="adj4" fmla="val 10921585"/>
              <a:gd name="adj5" fmla="val 24346"/>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Circular Arrow 13">
            <a:extLst>
              <a:ext uri="{FF2B5EF4-FFF2-40B4-BE49-F238E27FC236}">
                <a16:creationId xmlns:a16="http://schemas.microsoft.com/office/drawing/2014/main" id="{56B22B98-0201-7F4D-9795-CF739EC2E0F2}"/>
              </a:ext>
            </a:extLst>
          </p:cNvPr>
          <p:cNvSpPr/>
          <p:nvPr/>
        </p:nvSpPr>
        <p:spPr>
          <a:xfrm rot="6963955" flipH="1">
            <a:off x="7813892" y="3658991"/>
            <a:ext cx="536080" cy="746618"/>
          </a:xfrm>
          <a:prstGeom prst="circularArrow">
            <a:avLst>
              <a:gd name="adj1" fmla="val 12500"/>
              <a:gd name="adj2" fmla="val 1142319"/>
              <a:gd name="adj3" fmla="val 20457681"/>
              <a:gd name="adj4" fmla="val 10921585"/>
              <a:gd name="adj5" fmla="val 1250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aphicFrame>
        <p:nvGraphicFramePr>
          <p:cNvPr id="15" name="Table 14">
            <a:extLst>
              <a:ext uri="{FF2B5EF4-FFF2-40B4-BE49-F238E27FC236}">
                <a16:creationId xmlns:a16="http://schemas.microsoft.com/office/drawing/2014/main" id="{8ACB3E6F-ED6E-1648-BFF8-9758CA55CB36}"/>
              </a:ext>
            </a:extLst>
          </p:cNvPr>
          <p:cNvGraphicFramePr>
            <a:graphicFrameLocks noGrp="1"/>
          </p:cNvGraphicFramePr>
          <p:nvPr>
            <p:extLst>
              <p:ext uri="{D42A27DB-BD31-4B8C-83A1-F6EECF244321}">
                <p14:modId xmlns:p14="http://schemas.microsoft.com/office/powerpoint/2010/main" val="4139905578"/>
              </p:ext>
            </p:extLst>
          </p:nvPr>
        </p:nvGraphicFramePr>
        <p:xfrm>
          <a:off x="3362314" y="1313576"/>
          <a:ext cx="5790690" cy="426720"/>
        </p:xfrm>
        <a:graphic>
          <a:graphicData uri="http://schemas.openxmlformats.org/drawingml/2006/table">
            <a:tbl>
              <a:tblPr firstRow="1" firstCol="1" bandRow="1">
                <a:tableStyleId>{5C22544A-7EE6-4342-B048-85BDC9FD1C3A}</a:tableStyleId>
              </a:tblPr>
              <a:tblGrid>
                <a:gridCol w="965115">
                  <a:extLst>
                    <a:ext uri="{9D8B030D-6E8A-4147-A177-3AD203B41FA5}">
                      <a16:colId xmlns:a16="http://schemas.microsoft.com/office/drawing/2014/main" val="2014652224"/>
                    </a:ext>
                  </a:extLst>
                </a:gridCol>
                <a:gridCol w="965115">
                  <a:extLst>
                    <a:ext uri="{9D8B030D-6E8A-4147-A177-3AD203B41FA5}">
                      <a16:colId xmlns:a16="http://schemas.microsoft.com/office/drawing/2014/main" val="2849929550"/>
                    </a:ext>
                  </a:extLst>
                </a:gridCol>
                <a:gridCol w="965115">
                  <a:extLst>
                    <a:ext uri="{9D8B030D-6E8A-4147-A177-3AD203B41FA5}">
                      <a16:colId xmlns:a16="http://schemas.microsoft.com/office/drawing/2014/main" val="2612783584"/>
                    </a:ext>
                  </a:extLst>
                </a:gridCol>
                <a:gridCol w="965115">
                  <a:extLst>
                    <a:ext uri="{9D8B030D-6E8A-4147-A177-3AD203B41FA5}">
                      <a16:colId xmlns:a16="http://schemas.microsoft.com/office/drawing/2014/main" val="2722429361"/>
                    </a:ext>
                  </a:extLst>
                </a:gridCol>
                <a:gridCol w="965115">
                  <a:extLst>
                    <a:ext uri="{9D8B030D-6E8A-4147-A177-3AD203B41FA5}">
                      <a16:colId xmlns:a16="http://schemas.microsoft.com/office/drawing/2014/main" val="2442483544"/>
                    </a:ext>
                  </a:extLst>
                </a:gridCol>
                <a:gridCol w="965115">
                  <a:extLst>
                    <a:ext uri="{9D8B030D-6E8A-4147-A177-3AD203B41FA5}">
                      <a16:colId xmlns:a16="http://schemas.microsoft.com/office/drawing/2014/main" val="522105814"/>
                    </a:ext>
                  </a:extLst>
                </a:gridCol>
              </a:tblGrid>
              <a:tr h="0">
                <a:tc>
                  <a:txBody>
                    <a:bodyPr/>
                    <a:lstStyle/>
                    <a:p>
                      <a:pPr algn="just">
                        <a:spcAft>
                          <a:spcPts val="600"/>
                        </a:spcAft>
                      </a:pPr>
                      <a:r>
                        <a:rPr lang="en-GB" sz="1400">
                          <a:effectLst/>
                        </a:rPr>
                        <a:t>KPI</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Stage 1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Stage 2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Stage 3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Stage 4 </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Stage 5</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2821028"/>
                  </a:ext>
                </a:extLst>
              </a:tr>
              <a:tr h="0">
                <a:tc>
                  <a:txBody>
                    <a:bodyPr/>
                    <a:lstStyle/>
                    <a:p>
                      <a:pPr algn="just">
                        <a:spcAft>
                          <a:spcPts val="600"/>
                        </a:spcAft>
                      </a:pPr>
                      <a:r>
                        <a:rPr lang="en-GB" sz="1400">
                          <a:effectLst/>
                        </a:rPr>
                        <a:t>Value (w</a:t>
                      </a:r>
                      <a:r>
                        <a:rPr lang="en-GB" sz="1400" baseline="-25000">
                          <a:effectLst/>
                        </a:rPr>
                        <a:t>i</a:t>
                      </a:r>
                      <a:r>
                        <a:rPr lang="en-GB" sz="1400">
                          <a:effectLst/>
                        </a:rPr>
                        <a:t>)</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0.1191</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a:effectLst/>
                        </a:rPr>
                        <a:t>0.0150</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0.5196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0.1214</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400" dirty="0">
                          <a:effectLst/>
                        </a:rPr>
                        <a:t>0.2249</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5904471"/>
                  </a:ext>
                </a:extLst>
              </a:tr>
            </a:tbl>
          </a:graphicData>
        </a:graphic>
      </p:graphicFrame>
      <p:sp>
        <p:nvSpPr>
          <p:cNvPr id="16" name="Up Arrow 15">
            <a:extLst>
              <a:ext uri="{FF2B5EF4-FFF2-40B4-BE49-F238E27FC236}">
                <a16:creationId xmlns:a16="http://schemas.microsoft.com/office/drawing/2014/main" id="{8D90B34B-7710-B44F-9EDA-00EE296FDED8}"/>
              </a:ext>
            </a:extLst>
          </p:cNvPr>
          <p:cNvSpPr/>
          <p:nvPr/>
        </p:nvSpPr>
        <p:spPr>
          <a:xfrm>
            <a:off x="6228184" y="1850518"/>
            <a:ext cx="288032" cy="282338"/>
          </a:xfrm>
          <a:prstGeom prst="up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Table 16">
            <a:extLst>
              <a:ext uri="{FF2B5EF4-FFF2-40B4-BE49-F238E27FC236}">
                <a16:creationId xmlns:a16="http://schemas.microsoft.com/office/drawing/2014/main" id="{F0A2883F-474C-5B4D-BD46-F150609CEAE9}"/>
              </a:ext>
            </a:extLst>
          </p:cNvPr>
          <p:cNvGraphicFramePr>
            <a:graphicFrameLocks noGrp="1"/>
          </p:cNvGraphicFramePr>
          <p:nvPr>
            <p:extLst>
              <p:ext uri="{D42A27DB-BD31-4B8C-83A1-F6EECF244321}">
                <p14:modId xmlns:p14="http://schemas.microsoft.com/office/powerpoint/2010/main" val="2017551720"/>
              </p:ext>
            </p:extLst>
          </p:nvPr>
        </p:nvGraphicFramePr>
        <p:xfrm>
          <a:off x="510260" y="4293096"/>
          <a:ext cx="8424936" cy="2327843"/>
        </p:xfrm>
        <a:graphic>
          <a:graphicData uri="http://schemas.openxmlformats.org/drawingml/2006/table">
            <a:tbl>
              <a:tblPr firstRow="1" firstCol="1" bandRow="1">
                <a:tableStyleId>{5C22544A-7EE6-4342-B048-85BDC9FD1C3A}</a:tableStyleId>
              </a:tblPr>
              <a:tblGrid>
                <a:gridCol w="2319960">
                  <a:extLst>
                    <a:ext uri="{9D8B030D-6E8A-4147-A177-3AD203B41FA5}">
                      <a16:colId xmlns:a16="http://schemas.microsoft.com/office/drawing/2014/main" val="1649421251"/>
                    </a:ext>
                  </a:extLst>
                </a:gridCol>
                <a:gridCol w="6104976">
                  <a:extLst>
                    <a:ext uri="{9D8B030D-6E8A-4147-A177-3AD203B41FA5}">
                      <a16:colId xmlns:a16="http://schemas.microsoft.com/office/drawing/2014/main" val="2486628416"/>
                    </a:ext>
                  </a:extLst>
                </a:gridCol>
              </a:tblGrid>
              <a:tr h="285683">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1" i="0" u="none" strike="noStrike" cap="none" normalizeH="0" baseline="0" dirty="0">
                          <a:ln>
                            <a:noFill/>
                          </a:ln>
                          <a:solidFill>
                            <a:schemeClr val="bg1"/>
                          </a:solidFill>
                          <a:effectLst/>
                          <a:latin typeface="Arial" charset="0"/>
                          <a:ea typeface="ＭＳ Ｐゴシック" charset="-128"/>
                        </a:rPr>
                        <a:t>STAGE CLASSIFICATION</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altLang="en-US" sz="1200" b="1" i="0" u="none" strike="noStrike" cap="none" normalizeH="0" baseline="0" dirty="0" err="1">
                          <a:ln>
                            <a:noFill/>
                          </a:ln>
                          <a:solidFill>
                            <a:schemeClr val="bg1"/>
                          </a:solidFill>
                          <a:effectLst/>
                          <a:latin typeface="Arial" charset="0"/>
                          <a:ea typeface="ＭＳ Ｐゴシック" charset="-128"/>
                        </a:rPr>
                        <a:t>KPIs</a:t>
                      </a:r>
                      <a:endParaRPr kumimoji="0" lang="it-IT" altLang="en-US" sz="1200" b="1" i="0" u="none" strike="noStrike" cap="none" normalizeH="0" baseline="0" dirty="0">
                        <a:ln>
                          <a:noFill/>
                        </a:ln>
                        <a:solidFill>
                          <a:schemeClr val="bg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1235166446"/>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1</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kWh/m</a:t>
                      </a:r>
                      <a:r>
                        <a:rPr kumimoji="0" lang="it-IT" altLang="en-US" sz="1200" b="0" i="0" u="none" strike="noStrike" cap="none" normalizeH="0" baseline="30000" dirty="0">
                          <a:ln>
                            <a:noFill/>
                          </a:ln>
                          <a:solidFill>
                            <a:schemeClr val="tx1"/>
                          </a:solidFill>
                          <a:effectLst/>
                          <a:latin typeface="Arial" charset="0"/>
                          <a:ea typeface="ＭＳ Ｐゴシック" charset="-128"/>
                        </a:rPr>
                        <a:t>3</a:t>
                      </a:r>
                    </a:p>
                  </a:txBody>
                  <a:tcPr marL="91443" marR="91443" horzOverflow="overflow"/>
                </a:tc>
                <a:extLst>
                  <a:ext uri="{0D108BD9-81ED-4DB2-BD59-A6C34878D82A}">
                    <a16:rowId xmlns:a16="http://schemas.microsoft.com/office/drawing/2014/main" val="1080272608"/>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2</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kWh/kg </a:t>
                      </a:r>
                      <a:r>
                        <a:rPr kumimoji="0" lang="it-IT" altLang="en-US" sz="1200" b="0" i="0" u="none" strike="noStrike" cap="none" normalizeH="0" baseline="0" dirty="0" err="1">
                          <a:ln>
                            <a:noFill/>
                          </a:ln>
                          <a:solidFill>
                            <a:schemeClr val="tx1"/>
                          </a:solidFill>
                          <a:effectLst/>
                          <a:latin typeface="Arial" charset="0"/>
                          <a:ea typeface="ＭＳ Ｐゴシック" charset="-128"/>
                        </a:rPr>
                        <a:t>TSS</a:t>
                      </a:r>
                      <a:r>
                        <a:rPr kumimoji="0" lang="it-IT" altLang="en-US" sz="1200" b="0" i="0" u="none" strike="noStrike" cap="none" normalizeH="0" baseline="-25000" dirty="0" err="1">
                          <a:ln>
                            <a:noFill/>
                          </a:ln>
                          <a:solidFill>
                            <a:schemeClr val="tx1"/>
                          </a:solidFill>
                          <a:effectLst/>
                          <a:latin typeface="Arial" charset="0"/>
                          <a:ea typeface="ＭＳ Ｐゴシック" charset="-128"/>
                        </a:rPr>
                        <a:t>removed</a:t>
                      </a:r>
                      <a:endParaRPr kumimoji="0" lang="it-IT" altLang="en-US" sz="1200" b="0" i="0" u="none" strike="noStrike" cap="none" normalizeH="0" baseline="-2500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746214098"/>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3</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charset="0"/>
                          <a:ea typeface="ＭＳ Ｐゴシック" charset="-128"/>
                        </a:rPr>
                        <a:t>kWh/kg </a:t>
                      </a:r>
                      <a:r>
                        <a:rPr kumimoji="0" lang="en-GB" altLang="en-US" sz="1200" b="0" i="0" u="none" strike="noStrike" cap="none" normalizeH="0" baseline="0" dirty="0" err="1">
                          <a:ln>
                            <a:noFill/>
                          </a:ln>
                          <a:solidFill>
                            <a:schemeClr val="tx1"/>
                          </a:solidFill>
                          <a:effectLst/>
                          <a:latin typeface="Arial" charset="0"/>
                          <a:ea typeface="ＭＳ Ｐゴシック" charset="-128"/>
                        </a:rPr>
                        <a:t>COD</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 </a:t>
                      </a:r>
                      <a:r>
                        <a:rPr kumimoji="0" lang="en-GB" altLang="en-US" sz="1200" b="0" i="0" u="none" strike="noStrike" cap="none" normalizeH="0" baseline="0" dirty="0">
                          <a:ln>
                            <a:noFill/>
                          </a:ln>
                          <a:solidFill>
                            <a:schemeClr val="tx1"/>
                          </a:solidFill>
                          <a:effectLst/>
                          <a:latin typeface="Arial" charset="0"/>
                          <a:ea typeface="ＭＳ Ｐゴシック" charset="-128"/>
                        </a:rPr>
                        <a:t>kWh/</a:t>
                      </a:r>
                      <a:r>
                        <a:rPr kumimoji="0" lang="en-GB" altLang="en-US" sz="1200" b="0" i="0" u="none" strike="noStrike" cap="none" normalizeH="0" baseline="0" dirty="0" err="1">
                          <a:ln>
                            <a:noFill/>
                          </a:ln>
                          <a:solidFill>
                            <a:schemeClr val="tx1"/>
                          </a:solidFill>
                          <a:effectLst/>
                          <a:latin typeface="Arial" charset="0"/>
                          <a:ea typeface="ＭＳ Ｐゴシック" charset="-128"/>
                        </a:rPr>
                        <a:t>kgTP</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0" dirty="0">
                          <a:ln>
                            <a:noFill/>
                          </a:ln>
                          <a:solidFill>
                            <a:schemeClr val="tx1"/>
                          </a:solidFill>
                          <a:effectLst/>
                          <a:latin typeface="Arial" charset="0"/>
                          <a:ea typeface="ＭＳ Ｐゴシック" charset="-128"/>
                        </a:rPr>
                        <a:t>, </a:t>
                      </a:r>
                      <a:r>
                        <a:rPr kumimoji="0" lang="en-GB" altLang="en-US" sz="1200" b="0" i="0" u="none" strike="noStrike" cap="none" normalizeH="0" baseline="0" dirty="0">
                          <a:ln>
                            <a:noFill/>
                          </a:ln>
                          <a:solidFill>
                            <a:schemeClr val="tx1"/>
                          </a:solidFill>
                          <a:effectLst/>
                          <a:latin typeface="Arial" charset="0"/>
                          <a:ea typeface="ＭＳ Ｐゴシック" charset="-128"/>
                        </a:rPr>
                        <a:t>kWh/kg </a:t>
                      </a:r>
                      <a:r>
                        <a:rPr kumimoji="0" lang="en-GB" altLang="en-US" sz="1200" b="0" i="0" u="none" strike="noStrike" cap="none" normalizeH="0" baseline="0" dirty="0" err="1">
                          <a:ln>
                            <a:noFill/>
                          </a:ln>
                          <a:solidFill>
                            <a:schemeClr val="tx1"/>
                          </a:solidFill>
                          <a:effectLst/>
                          <a:latin typeface="Arial" charset="0"/>
                          <a:ea typeface="ＭＳ Ｐゴシック" charset="-128"/>
                        </a:rPr>
                        <a:t>TN</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en-GB" altLang="en-US" sz="1200" b="0" i="0" u="none" strike="noStrike" cap="none" normalizeH="0" baseline="0" dirty="0">
                          <a:ln>
                            <a:noFill/>
                          </a:ln>
                          <a:solidFill>
                            <a:schemeClr val="tx1"/>
                          </a:solidFill>
                          <a:effectLst/>
                          <a:latin typeface="Arial" charset="0"/>
                          <a:ea typeface="ＭＳ Ｐゴシック" charset="-128"/>
                        </a:rPr>
                        <a:t> kWh/kgNH4</a:t>
                      </a:r>
                      <a:r>
                        <a:rPr kumimoji="0" lang="en-GB" altLang="en-US" sz="1200" b="0" i="0" u="none" strike="noStrike" cap="none" normalizeH="0" baseline="-25000" dirty="0">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endParaRPr kumimoji="0" lang="it-IT" altLang="en-US" sz="1200" b="0" i="0" u="none" strike="noStrike" cap="none" normalizeH="0" baseline="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542740953"/>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4</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kWh/kg </a:t>
                      </a:r>
                      <a:r>
                        <a:rPr kumimoji="0" lang="it-IT" altLang="en-US" sz="1200" b="0" i="0" u="none" strike="noStrike" cap="none" normalizeH="0" baseline="0" dirty="0" err="1">
                          <a:ln>
                            <a:noFill/>
                          </a:ln>
                          <a:solidFill>
                            <a:schemeClr val="tx1"/>
                          </a:solidFill>
                          <a:effectLst/>
                          <a:latin typeface="Arial" charset="0"/>
                          <a:ea typeface="ＭＳ Ｐゴシック" charset="-128"/>
                        </a:rPr>
                        <a:t>TSS</a:t>
                      </a:r>
                      <a:r>
                        <a:rPr kumimoji="0" lang="it-IT" altLang="en-US" sz="1200" b="0" i="0" u="none" strike="noStrike" cap="none" normalizeH="0" baseline="-25000" dirty="0" err="1">
                          <a:ln>
                            <a:noFill/>
                          </a:ln>
                          <a:solidFill>
                            <a:schemeClr val="tx1"/>
                          </a:solidFill>
                          <a:effectLst/>
                          <a:latin typeface="Arial" charset="0"/>
                          <a:ea typeface="ＭＳ Ｐゴシック" charset="-128"/>
                        </a:rPr>
                        <a:t>removed</a:t>
                      </a:r>
                      <a:r>
                        <a:rPr kumimoji="0" lang="it-IT" altLang="en-US" sz="1200" b="0" i="0" u="none" strike="noStrike" cap="none" normalizeH="0" baseline="-25000" dirty="0">
                          <a:ln>
                            <a:noFill/>
                          </a:ln>
                          <a:solidFill>
                            <a:schemeClr val="tx1"/>
                          </a:solidFill>
                          <a:effectLst/>
                          <a:latin typeface="Arial" charset="0"/>
                          <a:ea typeface="ＭＳ Ｐゴシック" charset="-128"/>
                        </a:rPr>
                        <a:t>,</a:t>
                      </a:r>
                      <a:r>
                        <a:rPr kumimoji="0" lang="en-GB" altLang="en-US" sz="1200" b="0" i="0" u="none" strike="noStrike" cap="none" normalizeH="0" baseline="0" dirty="0">
                          <a:ln>
                            <a:noFill/>
                          </a:ln>
                          <a:solidFill>
                            <a:schemeClr val="tx1"/>
                          </a:solidFill>
                          <a:effectLst/>
                          <a:latin typeface="Arial" charset="0"/>
                          <a:ea typeface="ＭＳ Ｐゴシック" charset="-128"/>
                        </a:rPr>
                        <a:t> kWh/kgNH4</a:t>
                      </a:r>
                      <a:r>
                        <a:rPr kumimoji="0" lang="en-GB" altLang="en-US" sz="1200" b="0" i="0" u="none" strike="noStrike" cap="none" normalizeH="0" baseline="-25000" dirty="0">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25000" dirty="0">
                          <a:ln>
                            <a:noFill/>
                          </a:ln>
                          <a:solidFill>
                            <a:schemeClr val="tx1"/>
                          </a:solidFill>
                          <a:effectLst/>
                          <a:latin typeface="Arial" charset="0"/>
                          <a:ea typeface="ＭＳ Ｐゴシック" charset="-128"/>
                        </a:rPr>
                        <a:t>, </a:t>
                      </a:r>
                      <a:r>
                        <a:rPr kumimoji="0" lang="en-GB" altLang="en-US" sz="1200" b="0" i="0" u="none" strike="noStrike" cap="none" normalizeH="0" baseline="0" dirty="0">
                          <a:ln>
                            <a:noFill/>
                          </a:ln>
                          <a:solidFill>
                            <a:schemeClr val="tx1"/>
                          </a:solidFill>
                          <a:effectLst/>
                          <a:latin typeface="Arial" charset="0"/>
                          <a:ea typeface="ＭＳ Ｐゴシック" charset="-128"/>
                        </a:rPr>
                        <a:t>kWh/kg </a:t>
                      </a:r>
                      <a:r>
                        <a:rPr kumimoji="0" lang="en-GB" altLang="en-US" sz="1200" b="0" i="0" u="none" strike="noStrike" cap="none" normalizeH="0" baseline="0" dirty="0" err="1">
                          <a:ln>
                            <a:noFill/>
                          </a:ln>
                          <a:solidFill>
                            <a:schemeClr val="tx1"/>
                          </a:solidFill>
                          <a:effectLst/>
                          <a:latin typeface="Arial" charset="0"/>
                          <a:ea typeface="ＭＳ Ｐゴシック" charset="-128"/>
                        </a:rPr>
                        <a:t>TN</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en-GB" altLang="en-US" sz="1200" b="0" i="0" u="none" strike="noStrike" cap="none" normalizeH="0" baseline="0" dirty="0">
                          <a:ln>
                            <a:noFill/>
                          </a:ln>
                          <a:solidFill>
                            <a:schemeClr val="tx1"/>
                          </a:solidFill>
                          <a:effectLst/>
                          <a:latin typeface="Arial" charset="0"/>
                          <a:ea typeface="ＭＳ Ｐゴシック" charset="-128"/>
                        </a:rPr>
                        <a:t> kWh/</a:t>
                      </a:r>
                      <a:r>
                        <a:rPr kumimoji="0" lang="en-GB" altLang="en-US" sz="1200" b="0" i="0" u="none" strike="noStrike" cap="none" normalizeH="0" baseline="0" dirty="0" err="1">
                          <a:ln>
                            <a:noFill/>
                          </a:ln>
                          <a:solidFill>
                            <a:schemeClr val="tx1"/>
                          </a:solidFill>
                          <a:effectLst/>
                          <a:latin typeface="Arial" charset="0"/>
                          <a:ea typeface="ＭＳ Ｐゴシック" charset="-128"/>
                        </a:rPr>
                        <a:t>kgTP</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0" dirty="0">
                          <a:ln>
                            <a:noFill/>
                          </a:ln>
                          <a:solidFill>
                            <a:schemeClr val="tx1"/>
                          </a:solidFill>
                          <a:effectLst/>
                          <a:latin typeface="Arial" charset="0"/>
                          <a:ea typeface="ＭＳ Ｐゴシック" charset="-128"/>
                        </a:rPr>
                        <a:t>, kWh/Log </a:t>
                      </a:r>
                      <a:r>
                        <a:rPr kumimoji="0" lang="it-IT" altLang="en-US" sz="1200" b="0" i="0" u="none" strike="noStrike" cap="none" normalizeH="0" baseline="-25000" dirty="0" err="1">
                          <a:ln>
                            <a:noFill/>
                          </a:ln>
                          <a:solidFill>
                            <a:schemeClr val="tx1"/>
                          </a:solidFill>
                          <a:effectLst/>
                          <a:latin typeface="Arial" charset="0"/>
                          <a:ea typeface="ＭＳ Ｐゴシック" charset="-128"/>
                        </a:rPr>
                        <a:t>reduction</a:t>
                      </a:r>
                      <a:endParaRPr kumimoji="0" lang="it-IT" altLang="en-US" sz="1200" b="0" i="0" u="none" strike="noStrike" cap="none" normalizeH="0" baseline="-2500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2466330938"/>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5</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charset="0"/>
                          <a:ea typeface="ＭＳ Ｐゴシック" charset="-128"/>
                        </a:rPr>
                        <a:t>kWh/kg </a:t>
                      </a:r>
                      <a:r>
                        <a:rPr kumimoji="0" lang="en-GB" altLang="en-US" sz="1200" b="0" i="0" u="none" strike="noStrike" cap="none" normalizeH="0" baseline="0" dirty="0" err="1">
                          <a:ln>
                            <a:noFill/>
                          </a:ln>
                          <a:solidFill>
                            <a:schemeClr val="tx1"/>
                          </a:solidFill>
                          <a:effectLst/>
                          <a:latin typeface="Arial" charset="0"/>
                          <a:ea typeface="ＭＳ Ｐゴシック" charset="-128"/>
                        </a:rPr>
                        <a:t>TS</a:t>
                      </a:r>
                      <a:r>
                        <a:rPr kumimoji="0" lang="en-GB" altLang="en-US" sz="1200" b="0" i="0" u="none" strike="noStrike" cap="none" normalizeH="0" baseline="-25000" dirty="0" err="1">
                          <a:ln>
                            <a:noFill/>
                          </a:ln>
                          <a:solidFill>
                            <a:schemeClr val="tx1"/>
                          </a:solidFill>
                          <a:effectLst/>
                          <a:latin typeface="Arial" charset="0"/>
                          <a:ea typeface="ＭＳ Ｐゴシック" charset="-128"/>
                        </a:rPr>
                        <a:t>processed</a:t>
                      </a:r>
                      <a:r>
                        <a:rPr kumimoji="0" lang="en-GB" altLang="en-US" sz="1200" b="0" i="0" u="none" strike="noStrike" cap="none" normalizeH="0" baseline="-25000" dirty="0">
                          <a:ln>
                            <a:noFill/>
                          </a:ln>
                          <a:solidFill>
                            <a:schemeClr val="tx1"/>
                          </a:solidFill>
                          <a:effectLst/>
                          <a:latin typeface="Arial" charset="0"/>
                          <a:ea typeface="ＭＳ Ｐゴシック" charset="-128"/>
                        </a:rPr>
                        <a:t>,</a:t>
                      </a:r>
                      <a:r>
                        <a:rPr kumimoji="0" lang="en-US" altLang="en-US" sz="1200" b="0" i="0" u="none" strike="noStrike" cap="none" normalizeH="0" baseline="0" dirty="0">
                          <a:ln>
                            <a:noFill/>
                          </a:ln>
                          <a:solidFill>
                            <a:schemeClr val="tx1"/>
                          </a:solidFill>
                          <a:effectLst/>
                          <a:latin typeface="Arial" charset="0"/>
                          <a:ea typeface="ＭＳ Ｐゴシック" charset="-128"/>
                        </a:rPr>
                        <a:t> </a:t>
                      </a:r>
                      <a:r>
                        <a:rPr kumimoji="0" lang="en-GB" altLang="en-US" sz="1200" b="0" i="0" u="none" strike="noStrike" cap="none" normalizeH="0" baseline="0" dirty="0" err="1">
                          <a:ln>
                            <a:noFill/>
                          </a:ln>
                          <a:solidFill>
                            <a:schemeClr val="tx1"/>
                          </a:solidFill>
                          <a:effectLst/>
                          <a:latin typeface="Arial" charset="0"/>
                          <a:ea typeface="ＭＳ Ｐゴシック" charset="-128"/>
                        </a:rPr>
                        <a:t>kWh</a:t>
                      </a:r>
                      <a:r>
                        <a:rPr kumimoji="0" lang="en-GB" altLang="en-US" sz="1200" b="0" i="0" u="none" strike="noStrike" cap="none" normalizeH="0" baseline="-25000" dirty="0" err="1">
                          <a:ln>
                            <a:noFill/>
                          </a:ln>
                          <a:solidFill>
                            <a:schemeClr val="tx1"/>
                          </a:solidFill>
                          <a:effectLst/>
                          <a:latin typeface="Arial" charset="0"/>
                          <a:ea typeface="ＭＳ Ｐゴシック" charset="-128"/>
                        </a:rPr>
                        <a:t>produced</a:t>
                      </a:r>
                      <a:r>
                        <a:rPr kumimoji="0" lang="en-GB" altLang="en-US" sz="1200" b="0" i="0" u="none" strike="noStrike" cap="none" normalizeH="0" baseline="0" dirty="0">
                          <a:ln>
                            <a:noFill/>
                          </a:ln>
                          <a:solidFill>
                            <a:schemeClr val="tx1"/>
                          </a:solidFill>
                          <a:effectLst/>
                          <a:latin typeface="Arial" charset="0"/>
                          <a:ea typeface="ＭＳ Ｐゴシック" charset="-128"/>
                        </a:rPr>
                        <a:t>/</a:t>
                      </a:r>
                      <a:r>
                        <a:rPr kumimoji="0" lang="en-GB" altLang="en-US" sz="1200" b="0" i="0" u="none" strike="noStrike" cap="none" normalizeH="0" baseline="0" dirty="0" err="1">
                          <a:ln>
                            <a:noFill/>
                          </a:ln>
                          <a:solidFill>
                            <a:schemeClr val="tx1"/>
                          </a:solidFill>
                          <a:effectLst/>
                          <a:latin typeface="Arial" charset="0"/>
                          <a:ea typeface="ＭＳ Ｐゴシック" charset="-128"/>
                        </a:rPr>
                        <a:t>kgVS</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endParaRPr kumimoji="0" lang="it-IT" altLang="en-US" sz="1200" b="0" i="0" u="none" strike="noStrike" cap="none" normalizeH="0" baseline="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3617670579"/>
                  </a:ext>
                </a:extLst>
              </a:tr>
              <a:tr h="190455">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6</a:t>
                      </a:r>
                    </a:p>
                  </a:txBody>
                  <a:tcPr marL="91443" marR="91443" horzOverflow="overflow"/>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charset="0"/>
                          <a:ea typeface="ＭＳ Ｐゴシック" charset="-128"/>
                        </a:rPr>
                        <a:t>kWh/</a:t>
                      </a:r>
                      <a:r>
                        <a:rPr kumimoji="0" lang="en-GB" altLang="en-US" sz="1200" b="0" i="0" u="none" strike="noStrike" cap="none" normalizeH="0" baseline="0" dirty="0" err="1">
                          <a:ln>
                            <a:noFill/>
                          </a:ln>
                          <a:solidFill>
                            <a:schemeClr val="tx1"/>
                          </a:solidFill>
                          <a:effectLst/>
                          <a:latin typeface="Arial" charset="0"/>
                          <a:ea typeface="ＭＳ Ｐゴシック" charset="-128"/>
                        </a:rPr>
                        <a:t>kgTP</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 </a:t>
                      </a:r>
                      <a:r>
                        <a:rPr kumimoji="0" lang="en-GB" altLang="en-US" sz="1200" b="0" i="0" u="none" strike="noStrike" cap="none" normalizeH="0" baseline="0" dirty="0">
                          <a:ln>
                            <a:noFill/>
                          </a:ln>
                          <a:solidFill>
                            <a:schemeClr val="tx1"/>
                          </a:solidFill>
                          <a:effectLst/>
                          <a:latin typeface="Arial" charset="0"/>
                          <a:ea typeface="ＭＳ Ｐゴシック" charset="-128"/>
                        </a:rPr>
                        <a:t>kWh/kg </a:t>
                      </a:r>
                      <a:r>
                        <a:rPr kumimoji="0" lang="en-GB" altLang="en-US" sz="1200" b="0" i="0" u="none" strike="noStrike" cap="none" normalizeH="0" baseline="0" dirty="0" err="1">
                          <a:ln>
                            <a:noFill/>
                          </a:ln>
                          <a:solidFill>
                            <a:schemeClr val="tx1"/>
                          </a:solidFill>
                          <a:effectLst/>
                          <a:latin typeface="Arial" charset="0"/>
                          <a:ea typeface="ＭＳ Ｐゴシック" charset="-128"/>
                        </a:rPr>
                        <a:t>TN</a:t>
                      </a:r>
                      <a:r>
                        <a:rPr kumimoji="0" lang="en-GB" altLang="en-US" sz="1200" b="0" i="0" u="none" strike="noStrike" cap="none" normalizeH="0" baseline="-25000" dirty="0" err="1">
                          <a:ln>
                            <a:noFill/>
                          </a:ln>
                          <a:solidFill>
                            <a:schemeClr val="tx1"/>
                          </a:solidFill>
                          <a:effectLst/>
                          <a:latin typeface="Arial" charset="0"/>
                          <a:ea typeface="ＭＳ Ｐゴシック" charset="-128"/>
                        </a:rPr>
                        <a:t>removed</a:t>
                      </a:r>
                      <a:r>
                        <a:rPr kumimoji="0" lang="en-US" altLang="en-US" sz="1200" b="0" i="0" u="none" strike="noStrike" cap="none" normalizeH="0" baseline="0" dirty="0">
                          <a:ln>
                            <a:noFill/>
                          </a:ln>
                          <a:solidFill>
                            <a:schemeClr val="tx1"/>
                          </a:solidFill>
                          <a:effectLst/>
                          <a:latin typeface="Arial" charset="0"/>
                          <a:ea typeface="ＭＳ Ｐゴシック" charset="-128"/>
                        </a:rPr>
                        <a:t> </a:t>
                      </a:r>
                      <a:endParaRPr kumimoji="0" lang="it-IT" altLang="en-US" sz="1200" b="0" i="0" u="none" strike="noStrike" cap="none" normalizeH="0" baseline="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1073162852"/>
                  </a:ext>
                </a:extLst>
              </a:tr>
              <a:tr h="1904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en-US" sz="1200" b="0" i="0" u="none" strike="noStrike" cap="none" normalizeH="0" baseline="0" dirty="0">
                          <a:ln>
                            <a:noFill/>
                          </a:ln>
                          <a:solidFill>
                            <a:schemeClr val="tx1"/>
                          </a:solidFill>
                          <a:effectLst/>
                          <a:latin typeface="Arial" charset="0"/>
                          <a:ea typeface="ＭＳ Ｐゴシック" charset="-128"/>
                        </a:rPr>
                        <a:t>STAGE 7</a:t>
                      </a:r>
                    </a:p>
                  </a:txBody>
                  <a:tcPr marL="91443" marR="91443"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en-US" sz="1200" b="0" i="0" u="none" strike="noStrike" cap="none" normalizeH="0" baseline="0" dirty="0">
                          <a:ln>
                            <a:noFill/>
                          </a:ln>
                          <a:solidFill>
                            <a:schemeClr val="tx1"/>
                          </a:solidFill>
                          <a:effectLst/>
                          <a:latin typeface="Arial" charset="0"/>
                          <a:ea typeface="ＭＳ Ｐゴシック" charset="-128"/>
                        </a:rPr>
                        <a:t>kWh/kg </a:t>
                      </a:r>
                      <a:r>
                        <a:rPr kumimoji="0" lang="it-IT" altLang="en-US" sz="1200" b="0" i="0" u="none" strike="noStrike" cap="none" normalizeH="0" baseline="0" dirty="0" err="1">
                          <a:ln>
                            <a:noFill/>
                          </a:ln>
                          <a:solidFill>
                            <a:schemeClr val="tx1"/>
                          </a:solidFill>
                          <a:effectLst/>
                          <a:latin typeface="Arial" charset="0"/>
                          <a:ea typeface="ＭＳ Ｐゴシック" charset="-128"/>
                        </a:rPr>
                        <a:t>VOCs</a:t>
                      </a:r>
                      <a:r>
                        <a:rPr kumimoji="0" lang="it-IT"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25000" dirty="0" err="1">
                          <a:ln>
                            <a:noFill/>
                          </a:ln>
                          <a:solidFill>
                            <a:schemeClr val="tx1"/>
                          </a:solidFill>
                          <a:effectLst/>
                          <a:latin typeface="Arial" charset="0"/>
                          <a:ea typeface="ＭＳ Ｐゴシック" charset="-128"/>
                        </a:rPr>
                        <a:t>removed</a:t>
                      </a:r>
                      <a:r>
                        <a:rPr kumimoji="0" lang="it-IT" altLang="en-US" sz="1200" b="0" i="0" u="none" strike="noStrike" cap="none" normalizeH="0" baseline="0" dirty="0">
                          <a:ln>
                            <a:noFill/>
                          </a:ln>
                          <a:solidFill>
                            <a:schemeClr val="tx1"/>
                          </a:solidFill>
                          <a:effectLst/>
                          <a:latin typeface="Arial" charset="0"/>
                          <a:ea typeface="ＭＳ Ｐゴシック" charset="-128"/>
                        </a:rPr>
                        <a:t>, kWh/kg </a:t>
                      </a:r>
                      <a:r>
                        <a:rPr kumimoji="0" lang="it-IT" altLang="en-US" sz="1200" b="0" i="0" u="none" strike="noStrike" cap="none" normalizeH="0" baseline="0" dirty="0" err="1">
                          <a:ln>
                            <a:noFill/>
                          </a:ln>
                          <a:solidFill>
                            <a:schemeClr val="tx1"/>
                          </a:solidFill>
                          <a:effectLst/>
                          <a:latin typeface="Arial" charset="0"/>
                          <a:ea typeface="ＭＳ Ｐゴシック" charset="-128"/>
                        </a:rPr>
                        <a:t>VICs</a:t>
                      </a:r>
                      <a:r>
                        <a:rPr kumimoji="0" lang="it-IT"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25000" dirty="0" err="1">
                          <a:ln>
                            <a:noFill/>
                          </a:ln>
                          <a:solidFill>
                            <a:schemeClr val="tx1"/>
                          </a:solidFill>
                          <a:effectLst/>
                          <a:latin typeface="Arial" charset="0"/>
                          <a:ea typeface="ＭＳ Ｐゴシック" charset="-128"/>
                        </a:rPr>
                        <a:t>removed</a:t>
                      </a:r>
                      <a:r>
                        <a:rPr kumimoji="0" lang="it-IT" altLang="en-US" sz="1200" b="0" i="0" u="none" strike="noStrike" cap="none" normalizeH="0" baseline="0" dirty="0">
                          <a:ln>
                            <a:noFill/>
                          </a:ln>
                          <a:solidFill>
                            <a:schemeClr val="tx1"/>
                          </a:solidFill>
                          <a:effectLst/>
                          <a:latin typeface="Arial" charset="0"/>
                          <a:ea typeface="ＭＳ Ｐゴシック" charset="-128"/>
                        </a:rPr>
                        <a:t>, kWh/kg </a:t>
                      </a:r>
                      <a:r>
                        <a:rPr kumimoji="0" lang="it-IT" altLang="en-US" sz="1200" b="0" i="0" u="none" strike="noStrike" cap="none" normalizeH="0" baseline="0" dirty="0" err="1">
                          <a:ln>
                            <a:noFill/>
                          </a:ln>
                          <a:solidFill>
                            <a:schemeClr val="tx1"/>
                          </a:solidFill>
                          <a:effectLst/>
                          <a:latin typeface="Arial" charset="0"/>
                          <a:ea typeface="ＭＳ Ｐゴシック" charset="-128"/>
                        </a:rPr>
                        <a:t>VSCs</a:t>
                      </a:r>
                      <a:r>
                        <a:rPr kumimoji="0" lang="it-IT" altLang="en-US" sz="1200" b="0" i="0" u="none" strike="noStrike" cap="none" normalizeH="0" baseline="0" dirty="0">
                          <a:ln>
                            <a:noFill/>
                          </a:ln>
                          <a:solidFill>
                            <a:schemeClr val="tx1"/>
                          </a:solidFill>
                          <a:effectLst/>
                          <a:latin typeface="Arial" charset="0"/>
                          <a:ea typeface="ＭＳ Ｐゴシック" charset="-128"/>
                        </a:rPr>
                        <a:t> </a:t>
                      </a:r>
                      <a:r>
                        <a:rPr kumimoji="0" lang="it-IT" altLang="en-US" sz="1200" b="0" i="0" u="none" strike="noStrike" cap="none" normalizeH="0" baseline="-25000" dirty="0" err="1">
                          <a:ln>
                            <a:noFill/>
                          </a:ln>
                          <a:solidFill>
                            <a:schemeClr val="tx1"/>
                          </a:solidFill>
                          <a:effectLst/>
                          <a:latin typeface="Arial" charset="0"/>
                          <a:ea typeface="ＭＳ Ｐゴシック" charset="-128"/>
                        </a:rPr>
                        <a:t>removed</a:t>
                      </a:r>
                      <a:r>
                        <a:rPr kumimoji="0" lang="it-IT" altLang="en-US" sz="1200" b="0" i="0" u="none" strike="noStrike" cap="none" normalizeH="0" baseline="0" dirty="0">
                          <a:ln>
                            <a:noFill/>
                          </a:ln>
                          <a:solidFill>
                            <a:schemeClr val="tx1"/>
                          </a:solidFill>
                          <a:effectLst/>
                          <a:latin typeface="Arial" charset="0"/>
                          <a:ea typeface="ＭＳ Ｐゴシック" charset="-128"/>
                        </a:rPr>
                        <a:t>,</a:t>
                      </a:r>
                      <a:endParaRPr kumimoji="0" lang="it-IT" altLang="en-US" sz="1200" b="0" i="0" u="none" strike="noStrike" cap="none" normalizeH="0" baseline="-25000" dirty="0">
                        <a:ln>
                          <a:noFill/>
                        </a:ln>
                        <a:solidFill>
                          <a:schemeClr val="tx1"/>
                        </a:solidFill>
                        <a:effectLst/>
                        <a:latin typeface="Arial" charset="0"/>
                        <a:ea typeface="ＭＳ Ｐゴシック" charset="-128"/>
                      </a:endParaRPr>
                    </a:p>
                  </a:txBody>
                  <a:tcPr marL="91443" marR="91443" horzOverflow="overflow"/>
                </a:tc>
                <a:extLst>
                  <a:ext uri="{0D108BD9-81ED-4DB2-BD59-A6C34878D82A}">
                    <a16:rowId xmlns:a16="http://schemas.microsoft.com/office/drawing/2014/main" val="3527276508"/>
                  </a:ext>
                </a:extLst>
              </a:tr>
            </a:tbl>
          </a:graphicData>
        </a:graphic>
      </p:graphicFrame>
      <p:sp>
        <p:nvSpPr>
          <p:cNvPr id="18" name="Rectangle 17">
            <a:extLst>
              <a:ext uri="{FF2B5EF4-FFF2-40B4-BE49-F238E27FC236}">
                <a16:creationId xmlns:a16="http://schemas.microsoft.com/office/drawing/2014/main" id="{CD9C2D0B-579D-674F-A8A5-4471F16FACCC}"/>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Immagine 10" descr="logo.png">
            <a:extLst>
              <a:ext uri="{FF2B5EF4-FFF2-40B4-BE49-F238E27FC236}">
                <a16:creationId xmlns:a16="http://schemas.microsoft.com/office/drawing/2014/main" id="{2662E9FA-2E28-BA4A-9A72-013FC0AAFD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3992816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5" name="Immagine 1" descr="WTEI.pdf"/>
          <p:cNvPicPr>
            <a:picLocks noChangeAspect="1"/>
          </p:cNvPicPr>
          <p:nvPr/>
        </p:nvPicPr>
        <p:blipFill>
          <a:blip r:embed="rId3">
            <a:extLst>
              <a:ext uri="{28A0092B-C50C-407E-A947-70E740481C1C}">
                <a14:useLocalDpi xmlns:a14="http://schemas.microsoft.com/office/drawing/2010/main" val="0"/>
              </a:ext>
            </a:extLst>
          </a:blip>
          <a:srcRect l="6924" t="11591" r="427" b="8418"/>
          <a:stretch>
            <a:fillRect/>
          </a:stretch>
        </p:blipFill>
        <p:spPr bwMode="auto">
          <a:xfrm>
            <a:off x="289901" y="1392960"/>
            <a:ext cx="8750423" cy="5339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itle 2">
            <a:extLst>
              <a:ext uri="{FF2B5EF4-FFF2-40B4-BE49-F238E27FC236}">
                <a16:creationId xmlns:a16="http://schemas.microsoft.com/office/drawing/2014/main" id="{6D57DD16-B9E5-0E4E-9503-4CA066129F89}"/>
              </a:ext>
            </a:extLst>
          </p:cNvPr>
          <p:cNvSpPr>
            <a:spLocks noGrp="1"/>
          </p:cNvSpPr>
          <p:nvPr>
            <p:ph type="title"/>
          </p:nvPr>
        </p:nvSpPr>
        <p:spPr>
          <a:xfrm>
            <a:off x="1403648" y="403200"/>
            <a:ext cx="5472608" cy="864000"/>
          </a:xfrm>
        </p:spPr>
        <p:txBody>
          <a:bodyPr>
            <a:noAutofit/>
          </a:bodyPr>
          <a:lstStyle/>
          <a:p>
            <a:r>
              <a:rPr lang="en-GB" sz="2800" dirty="0"/>
              <a:t>Water Treatment Energy Index (WTEI) calculation</a:t>
            </a:r>
            <a:br>
              <a:rPr lang="en-GB" sz="2800" dirty="0"/>
            </a:br>
            <a:endParaRPr lang="en-GB" sz="2800" dirty="0"/>
          </a:p>
        </p:txBody>
      </p:sp>
      <p:sp>
        <p:nvSpPr>
          <p:cNvPr id="8" name="Rectangle 7">
            <a:extLst>
              <a:ext uri="{FF2B5EF4-FFF2-40B4-BE49-F238E27FC236}">
                <a16:creationId xmlns:a16="http://schemas.microsoft.com/office/drawing/2014/main" id="{E5E7AC41-BC94-3E4B-8EEB-65001D597F8B}"/>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Immagine 10" descr="logo.png">
            <a:extLst>
              <a:ext uri="{FF2B5EF4-FFF2-40B4-BE49-F238E27FC236}">
                <a16:creationId xmlns:a16="http://schemas.microsoft.com/office/drawing/2014/main" id="{24A51BF7-9C12-4346-A85F-6CF573DD9A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2172218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7" descr="Resultado de imagen de linkedin"/>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latin typeface="Calibri Light" charset="0"/>
              <a:cs typeface="Calibri Light" charset="0"/>
            </a:endParaRPr>
          </a:p>
        </p:txBody>
      </p:sp>
      <p:sp>
        <p:nvSpPr>
          <p:cNvPr id="5" name="Rettangolo 12"/>
          <p:cNvSpPr>
            <a:spLocks noChangeArrowheads="1"/>
          </p:cNvSpPr>
          <p:nvPr/>
        </p:nvSpPr>
        <p:spPr bwMode="auto">
          <a:xfrm>
            <a:off x="307975" y="1316355"/>
            <a:ext cx="8424862" cy="1201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dirty="0">
                <a:solidFill>
                  <a:srgbClr val="0C406D"/>
                </a:solidFill>
                <a:latin typeface="Arial" panose="020B0604020202020204" pitchFamily="34" charset="0"/>
                <a:cs typeface="Arial" panose="020B0604020202020204" pitchFamily="34" charset="0"/>
              </a:rPr>
              <a:t>The boundaries between labels have been decided according to the following criterion, common in EU efficiency labelling standards: the median performance index is the upper boundary of class D. This labelling strategy allows good discrimination power at high efficiency, serving as an incentive for innovation.</a:t>
            </a:r>
            <a:endParaRPr lang="it-IT" dirty="0">
              <a:solidFill>
                <a:srgbClr val="0C406D"/>
              </a:solidFill>
              <a:latin typeface="Arial" panose="020B0604020202020204" pitchFamily="34" charset="0"/>
              <a:cs typeface="Arial" panose="020B0604020202020204" pitchFamily="34" charset="0"/>
            </a:endParaRPr>
          </a:p>
        </p:txBody>
      </p:sp>
      <p:graphicFrame>
        <p:nvGraphicFramePr>
          <p:cNvPr id="6" name="Oggetto 13"/>
          <p:cNvGraphicFramePr>
            <a:graphicFrameLocks noChangeAspect="1"/>
          </p:cNvGraphicFramePr>
          <p:nvPr>
            <p:extLst/>
          </p:nvPr>
        </p:nvGraphicFramePr>
        <p:xfrm>
          <a:off x="1031080" y="3117850"/>
          <a:ext cx="3878262" cy="2865438"/>
        </p:xfrm>
        <a:graphic>
          <a:graphicData uri="http://schemas.openxmlformats.org/presentationml/2006/ole">
            <mc:AlternateContent xmlns:mc="http://schemas.openxmlformats.org/markup-compatibility/2006">
              <mc:Choice xmlns:v="urn:schemas-microsoft-com:vml" Requires="v">
                <p:oleObj spid="_x0000_s7180" name="Documento" r:id="rId4" imgW="5880100" imgH="4343400" progId="Word.Document.12">
                  <p:embed/>
                </p:oleObj>
              </mc:Choice>
              <mc:Fallback>
                <p:oleObj name="Documento" r:id="rId4" imgW="5880100" imgH="4343400" progId="Word.Document.12">
                  <p:embed/>
                  <p:pic>
                    <p:nvPicPr>
                      <p:cNvPr id="6" name="Oggetto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1080" y="3117850"/>
                        <a:ext cx="3878262" cy="2865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pic>
        <p:nvPicPr>
          <p:cNvPr id="10" name="Immagine 2" descr="WTEI label.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39617" y="2506474"/>
            <a:ext cx="2524405" cy="4259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a:extLst>
              <a:ext uri="{FF2B5EF4-FFF2-40B4-BE49-F238E27FC236}">
                <a16:creationId xmlns:a16="http://schemas.microsoft.com/office/drawing/2014/main" id="{2D050375-CC53-8142-80A0-C63DC98F9177}"/>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Immagine 10" descr="logo.png">
            <a:extLst>
              <a:ext uri="{FF2B5EF4-FFF2-40B4-BE49-F238E27FC236}">
                <a16:creationId xmlns:a16="http://schemas.microsoft.com/office/drawing/2014/main" id="{369FF755-610C-BA4A-8B9A-3F4034848F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
        <p:nvSpPr>
          <p:cNvPr id="2" name="Title 1">
            <a:extLst>
              <a:ext uri="{FF2B5EF4-FFF2-40B4-BE49-F238E27FC236}">
                <a16:creationId xmlns:a16="http://schemas.microsoft.com/office/drawing/2014/main" id="{9A00B786-C92E-7947-8F06-2AA6466D25BE}"/>
              </a:ext>
            </a:extLst>
          </p:cNvPr>
          <p:cNvSpPr>
            <a:spLocks noGrp="1"/>
          </p:cNvSpPr>
          <p:nvPr>
            <p:ph type="title"/>
          </p:nvPr>
        </p:nvSpPr>
        <p:spPr/>
        <p:txBody>
          <a:bodyPr>
            <a:normAutofit/>
          </a:bodyPr>
          <a:lstStyle/>
          <a:p>
            <a:r>
              <a:rPr lang="en-GB" sz="2800" dirty="0"/>
              <a:t>Rank and assigning labels</a:t>
            </a:r>
          </a:p>
        </p:txBody>
      </p:sp>
    </p:spTree>
    <p:extLst>
      <p:ext uri="{BB962C8B-B14F-4D97-AF65-F5344CB8AC3E}">
        <p14:creationId xmlns:p14="http://schemas.microsoft.com/office/powerpoint/2010/main" val="1538997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1188975845"/>
              </p:ext>
            </p:extLst>
          </p:nvPr>
        </p:nvGraphicFramePr>
        <p:xfrm>
          <a:off x="300389" y="1658391"/>
          <a:ext cx="8362952" cy="4762260"/>
        </p:xfrm>
        <a:graphic>
          <a:graphicData uri="http://schemas.openxmlformats.org/drawingml/2006/table">
            <a:tbl>
              <a:tblPr firstRow="1" bandRow="1">
                <a:tableStyleId>{B301B821-A1FF-4177-AEE7-76D212191A09}</a:tableStyleId>
              </a:tblPr>
              <a:tblGrid>
                <a:gridCol w="2090738">
                  <a:extLst>
                    <a:ext uri="{9D8B030D-6E8A-4147-A177-3AD203B41FA5}">
                      <a16:colId xmlns:a16="http://schemas.microsoft.com/office/drawing/2014/main" val="20000"/>
                    </a:ext>
                  </a:extLst>
                </a:gridCol>
                <a:gridCol w="2090738">
                  <a:extLst>
                    <a:ext uri="{9D8B030D-6E8A-4147-A177-3AD203B41FA5}">
                      <a16:colId xmlns:a16="http://schemas.microsoft.com/office/drawing/2014/main" val="20001"/>
                    </a:ext>
                  </a:extLst>
                </a:gridCol>
                <a:gridCol w="2090738">
                  <a:extLst>
                    <a:ext uri="{9D8B030D-6E8A-4147-A177-3AD203B41FA5}">
                      <a16:colId xmlns:a16="http://schemas.microsoft.com/office/drawing/2014/main" val="20002"/>
                    </a:ext>
                  </a:extLst>
                </a:gridCol>
                <a:gridCol w="2090738">
                  <a:extLst>
                    <a:ext uri="{9D8B030D-6E8A-4147-A177-3AD203B41FA5}">
                      <a16:colId xmlns:a16="http://schemas.microsoft.com/office/drawing/2014/main" val="20003"/>
                    </a:ext>
                  </a:extLst>
                </a:gridCol>
              </a:tblGrid>
              <a:tr h="361047">
                <a:tc>
                  <a:txBody>
                    <a:bodyPr/>
                    <a:lstStyle/>
                    <a:p>
                      <a:endParaRPr lang="en-GB" sz="1500" b="0" i="0" noProof="0">
                        <a:latin typeface="Arial" panose="020B0604020202020204" pitchFamily="34" charset="0"/>
                        <a:cs typeface="Arial" panose="020B0604020202020204" pitchFamily="34" charset="0"/>
                      </a:endParaRPr>
                    </a:p>
                  </a:txBody>
                  <a:tcPr marL="91436" marR="91436" marT="45722" marB="45722"/>
                </a:tc>
                <a:tc>
                  <a:txBody>
                    <a:bodyPr/>
                    <a:lstStyle/>
                    <a:p>
                      <a:pPr algn="ctr"/>
                      <a:r>
                        <a:rPr lang="en-GB" sz="1500" b="1" i="0" noProof="0" dirty="0">
                          <a:latin typeface="Arial" panose="020B0604020202020204" pitchFamily="34" charset="0"/>
                          <a:cs typeface="Arial" panose="020B0604020202020204" pitchFamily="34" charset="0"/>
                        </a:rPr>
                        <a:t>Plant A</a:t>
                      </a:r>
                    </a:p>
                  </a:txBody>
                  <a:tcPr marL="91436" marR="91436" marT="45722" marB="45722"/>
                </a:tc>
                <a:tc>
                  <a:txBody>
                    <a:bodyPr/>
                    <a:lstStyle/>
                    <a:p>
                      <a:pPr algn="ctr"/>
                      <a:r>
                        <a:rPr lang="en-GB" sz="1500" b="1" i="0" noProof="0" dirty="0">
                          <a:latin typeface="Arial" panose="020B0604020202020204" pitchFamily="34" charset="0"/>
                          <a:cs typeface="Arial" panose="020B0604020202020204" pitchFamily="34" charset="0"/>
                        </a:rPr>
                        <a:t>Plant</a:t>
                      </a:r>
                      <a:r>
                        <a:rPr lang="en-GB" sz="1500" b="1" i="0" baseline="0" noProof="0" dirty="0">
                          <a:latin typeface="Arial" panose="020B0604020202020204" pitchFamily="34" charset="0"/>
                          <a:cs typeface="Arial" panose="020B0604020202020204" pitchFamily="34" charset="0"/>
                        </a:rPr>
                        <a:t> B</a:t>
                      </a:r>
                      <a:endParaRPr lang="en-GB" sz="1500" b="1" i="0" noProof="0" dirty="0">
                        <a:latin typeface="Arial" panose="020B0604020202020204" pitchFamily="34" charset="0"/>
                        <a:cs typeface="Arial" panose="020B0604020202020204" pitchFamily="34" charset="0"/>
                      </a:endParaRPr>
                    </a:p>
                  </a:txBody>
                  <a:tcPr marL="91436" marR="91436" marT="45722" marB="45722"/>
                </a:tc>
                <a:tc>
                  <a:txBody>
                    <a:bodyPr/>
                    <a:lstStyle/>
                    <a:p>
                      <a:pPr algn="ctr"/>
                      <a:r>
                        <a:rPr lang="en-GB" sz="1500" b="1" i="0" noProof="0" dirty="0">
                          <a:latin typeface="Arial" panose="020B0604020202020204" pitchFamily="34" charset="0"/>
                          <a:cs typeface="Arial" panose="020B0604020202020204" pitchFamily="34" charset="0"/>
                        </a:rPr>
                        <a:t>Plant</a:t>
                      </a:r>
                      <a:r>
                        <a:rPr lang="en-GB" sz="1500" b="1" i="0" baseline="0" noProof="0" dirty="0">
                          <a:latin typeface="Arial" panose="020B0604020202020204" pitchFamily="34" charset="0"/>
                          <a:cs typeface="Arial" panose="020B0604020202020204" pitchFamily="34" charset="0"/>
                        </a:rPr>
                        <a:t> C</a:t>
                      </a:r>
                      <a:endParaRPr lang="en-GB" sz="1500" b="1" i="0" noProof="0" dirty="0">
                        <a:latin typeface="Arial" panose="020B0604020202020204" pitchFamily="34" charset="0"/>
                        <a:cs typeface="Arial" panose="020B0604020202020204" pitchFamily="34" charset="0"/>
                      </a:endParaRPr>
                    </a:p>
                  </a:txBody>
                  <a:tcPr marL="91436" marR="91436" marT="45722" marB="45722"/>
                </a:tc>
                <a:extLst>
                  <a:ext uri="{0D108BD9-81ED-4DB2-BD59-A6C34878D82A}">
                    <a16:rowId xmlns:a16="http://schemas.microsoft.com/office/drawing/2014/main" val="10000"/>
                  </a:ext>
                </a:extLst>
              </a:tr>
              <a:tr h="361047">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ENERWATER Typology</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3</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2</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3</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1"/>
                  </a:ext>
                </a:extLst>
              </a:tr>
              <a:tr h="361047">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Capacity</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25,000 PE</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9,360 PE</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48,000 PE</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2"/>
                  </a:ext>
                </a:extLst>
              </a:tr>
              <a:tr h="685831">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Pre-treatment</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Coarse screening, grit and grease removal</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Storm water tank, coarse screening, grit and grease removal</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cs typeface="Arial" panose="020B0604020202020204" pitchFamily="34" charset="0"/>
                        </a:rPr>
                        <a:t>Fine screening, grit and grease removal</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3"/>
                  </a:ext>
                </a:extLst>
              </a:tr>
              <a:tr h="534152">
                <a:tc>
                  <a:txBody>
                    <a:bodyPr/>
                    <a:lstStyle/>
                    <a:p>
                      <a:pPr algn="ctr">
                        <a:spcAft>
                          <a:spcPts val="0"/>
                        </a:spcAft>
                      </a:pPr>
                      <a:r>
                        <a:rPr lang="en-GB" sz="1500" b="1" i="0" noProof="0" dirty="0">
                          <a:solidFill>
                            <a:srgbClr val="0C406D"/>
                          </a:solidFill>
                          <a:effectLst/>
                          <a:latin typeface="Arial" panose="020B0604020202020204" pitchFamily="34" charset="0"/>
                          <a:ea typeface="Times New Roman"/>
                          <a:cs typeface="Arial" panose="020B0604020202020204" pitchFamily="34" charset="0"/>
                        </a:rPr>
                        <a:t>Primary treatment</a:t>
                      </a:r>
                    </a:p>
                  </a:txBody>
                  <a:tcPr marL="44448" marR="44448" marT="0" marB="0" anchor="ctr"/>
                </a:tc>
                <a:tc>
                  <a:txBody>
                    <a:bodyPr/>
                    <a:lstStyle/>
                    <a:p>
                      <a:pPr algn="ctr">
                        <a:spcAft>
                          <a:spcPts val="0"/>
                        </a:spcAft>
                      </a:pPr>
                      <a:r>
                        <a:rPr lang="en-GB" sz="1500" b="0" i="0" noProof="0">
                          <a:effectLst/>
                          <a:latin typeface="Arial" panose="020B0604020202020204" pitchFamily="34" charset="0"/>
                          <a:ea typeface="Times New Roman"/>
                          <a:cs typeface="Arial" panose="020B0604020202020204" pitchFamily="34" charset="0"/>
                        </a:rPr>
                        <a:t>-</a:t>
                      </a:r>
                    </a:p>
                  </a:txBody>
                  <a:tcPr marL="44448" marR="44448" marT="0" marB="0" anchor="ctr"/>
                </a:tc>
                <a:tc>
                  <a:txBody>
                    <a:bodyPr/>
                    <a:lstStyle/>
                    <a:p>
                      <a:pPr algn="ctr">
                        <a:spcAft>
                          <a:spcPts val="0"/>
                        </a:spcAft>
                      </a:pPr>
                      <a:r>
                        <a:rPr lang="en-GB" sz="1500" b="0" i="0" noProof="0">
                          <a:effectLst/>
                          <a:latin typeface="Arial" panose="020B0604020202020204" pitchFamily="34" charset="0"/>
                          <a:ea typeface="Times New Roman"/>
                          <a:cs typeface="Arial" panose="020B0604020202020204" pitchFamily="34" charset="0"/>
                        </a:rPr>
                        <a:t>Primary</a:t>
                      </a:r>
                      <a:r>
                        <a:rPr lang="en-GB" sz="1500" b="0" i="0" baseline="0" noProof="0">
                          <a:effectLst/>
                          <a:latin typeface="Arial" panose="020B0604020202020204" pitchFamily="34" charset="0"/>
                          <a:ea typeface="Times New Roman"/>
                          <a:cs typeface="Arial" panose="020B0604020202020204" pitchFamily="34" charset="0"/>
                        </a:rPr>
                        <a:t> sedimentation</a:t>
                      </a:r>
                      <a:endParaRPr lang="en-GB" sz="1500" b="0" i="0" noProof="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ea typeface="Times New Roman"/>
                          <a:cs typeface="Arial" panose="020B0604020202020204" pitchFamily="34" charset="0"/>
                        </a:rPr>
                        <a:t>-</a:t>
                      </a:r>
                    </a:p>
                  </a:txBody>
                  <a:tcPr marL="44448" marR="44448" marT="0" marB="0" anchor="ctr"/>
                </a:tc>
                <a:extLst>
                  <a:ext uri="{0D108BD9-81ED-4DB2-BD59-A6C34878D82A}">
                    <a16:rowId xmlns:a16="http://schemas.microsoft.com/office/drawing/2014/main" val="10004"/>
                  </a:ext>
                </a:extLst>
              </a:tr>
              <a:tr h="983806">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Secondary treatment </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Oxidation ditch, bio-P</a:t>
                      </a:r>
                      <a:r>
                        <a:rPr lang="en-GB" sz="1500" b="0" i="0" baseline="0" noProof="0" dirty="0">
                          <a:effectLst/>
                          <a:latin typeface="Arial" panose="020B0604020202020204" pitchFamily="34" charset="0"/>
                          <a:cs typeface="Arial" panose="020B0604020202020204" pitchFamily="34" charset="0"/>
                        </a:rPr>
                        <a:t> removal, </a:t>
                      </a:r>
                      <a:r>
                        <a:rPr lang="en-GB" sz="1500" b="0" i="0" noProof="0" dirty="0">
                          <a:effectLst/>
                          <a:latin typeface="Arial" panose="020B0604020202020204" pitchFamily="34" charset="0"/>
                          <a:cs typeface="Arial" panose="020B0604020202020204" pitchFamily="34" charset="0"/>
                        </a:rPr>
                        <a:t>secondary sedimentation</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Activated sludge + chemical P precipitation,</a:t>
                      </a:r>
                    </a:p>
                    <a:p>
                      <a:pPr algn="ctr">
                        <a:spcAft>
                          <a:spcPts val="0"/>
                        </a:spcAft>
                      </a:pPr>
                      <a:r>
                        <a:rPr lang="en-GB" sz="1500" b="0" i="0" noProof="0" dirty="0">
                          <a:effectLst/>
                          <a:latin typeface="Arial" panose="020B0604020202020204" pitchFamily="34" charset="0"/>
                          <a:cs typeface="Arial" panose="020B0604020202020204" pitchFamily="34" charset="0"/>
                        </a:rPr>
                        <a:t>secondary sedimentation</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Activated sludge + chemical P precipitation,</a:t>
                      </a:r>
                    </a:p>
                    <a:p>
                      <a:pPr algn="ctr">
                        <a:spcAft>
                          <a:spcPts val="0"/>
                        </a:spcAft>
                      </a:pPr>
                      <a:r>
                        <a:rPr lang="en-GB" sz="1500" b="0" i="0" noProof="0" dirty="0">
                          <a:effectLst/>
                          <a:latin typeface="Arial" panose="020B0604020202020204" pitchFamily="34" charset="0"/>
                          <a:cs typeface="Arial" panose="020B0604020202020204" pitchFamily="34" charset="0"/>
                        </a:rPr>
                        <a:t>secondary sedimentation</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5"/>
                  </a:ext>
                </a:extLst>
              </a:tr>
              <a:tr h="534152">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Tertiary treatment </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a:effectLst/>
                          <a:latin typeface="Arial" panose="020B0604020202020204" pitchFamily="34" charset="0"/>
                          <a:ea typeface="Times New Roman"/>
                          <a:cs typeface="Arial" panose="020B0604020202020204" pitchFamily="34" charset="0"/>
                        </a:rPr>
                        <a:t>-</a:t>
                      </a: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UV disinfection</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6"/>
                  </a:ext>
                </a:extLst>
              </a:tr>
              <a:tr h="685831">
                <a:tc>
                  <a:txBody>
                    <a:bodyPr/>
                    <a:lstStyle/>
                    <a:p>
                      <a:pPr algn="ctr">
                        <a:spcAft>
                          <a:spcPts val="0"/>
                        </a:spcAft>
                      </a:pPr>
                      <a:r>
                        <a:rPr lang="en-GB" sz="1500" b="1" i="0" noProof="0" dirty="0">
                          <a:solidFill>
                            <a:srgbClr val="0C406D"/>
                          </a:solidFill>
                          <a:effectLst/>
                          <a:latin typeface="Arial" panose="020B0604020202020204" pitchFamily="34" charset="0"/>
                          <a:cs typeface="Arial" panose="020B0604020202020204" pitchFamily="34" charset="0"/>
                        </a:rPr>
                        <a:t>Sludge Treatment </a:t>
                      </a:r>
                      <a:endParaRPr lang="en-GB" sz="1500" b="1" i="0" noProof="0" dirty="0">
                        <a:solidFill>
                          <a:srgbClr val="0C406D"/>
                        </a:solidFill>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Thickening, dewatering and disposal</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500" b="0" i="0" noProof="0" dirty="0">
                          <a:effectLst/>
                          <a:latin typeface="Arial" panose="020B0604020202020204" pitchFamily="34" charset="0"/>
                          <a:cs typeface="Arial" panose="020B0604020202020204" pitchFamily="34" charset="0"/>
                        </a:rPr>
                        <a:t>Thickening, dewatering, disposal</a:t>
                      </a:r>
                    </a:p>
                    <a:p>
                      <a:pPr algn="ctr">
                        <a:spcAft>
                          <a:spcPts val="0"/>
                        </a:spcAft>
                      </a:pP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tc>
                  <a:txBody>
                    <a:bodyPr/>
                    <a:lstStyle/>
                    <a:p>
                      <a:pPr algn="ctr">
                        <a:spcAft>
                          <a:spcPts val="0"/>
                        </a:spcAft>
                      </a:pPr>
                      <a:r>
                        <a:rPr lang="en-GB" sz="1500" b="0" i="0" noProof="0" dirty="0">
                          <a:effectLst/>
                          <a:latin typeface="Arial" panose="020B0604020202020204" pitchFamily="34" charset="0"/>
                          <a:cs typeface="Arial" panose="020B0604020202020204" pitchFamily="34" charset="0"/>
                        </a:rPr>
                        <a:t>Thickening, dewatering, disposal</a:t>
                      </a:r>
                      <a:endParaRPr lang="en-GB" sz="1500" b="0" i="0" noProof="0" dirty="0">
                        <a:effectLst/>
                        <a:latin typeface="Arial" panose="020B0604020202020204" pitchFamily="34" charset="0"/>
                        <a:ea typeface="Times New Roman"/>
                        <a:cs typeface="Arial" panose="020B0604020202020204" pitchFamily="34" charset="0"/>
                      </a:endParaRPr>
                    </a:p>
                  </a:txBody>
                  <a:tcPr marL="44448" marR="44448" marT="0" marB="0" anchor="ctr"/>
                </a:tc>
                <a:extLst>
                  <a:ext uri="{0D108BD9-81ED-4DB2-BD59-A6C34878D82A}">
                    <a16:rowId xmlns:a16="http://schemas.microsoft.com/office/drawing/2014/main" val="10007"/>
                  </a:ext>
                </a:extLst>
              </a:tr>
            </a:tbl>
          </a:graphicData>
        </a:graphic>
      </p:graphicFrame>
      <p:sp>
        <p:nvSpPr>
          <p:cNvPr id="5" name="Rectangle 4">
            <a:extLst>
              <a:ext uri="{FF2B5EF4-FFF2-40B4-BE49-F238E27FC236}">
                <a16:creationId xmlns:a16="http://schemas.microsoft.com/office/drawing/2014/main" id="{733D1C0B-3B89-EC4F-B9C8-CB92C780CC69}"/>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Immagine 10" descr="logo.png">
            <a:extLst>
              <a:ext uri="{FF2B5EF4-FFF2-40B4-BE49-F238E27FC236}">
                <a16:creationId xmlns:a16="http://schemas.microsoft.com/office/drawing/2014/main" id="{81DE1A84-6ED0-404C-A5BA-6C4FD86029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
        <p:nvSpPr>
          <p:cNvPr id="7" name="Title 1">
            <a:extLst>
              <a:ext uri="{FF2B5EF4-FFF2-40B4-BE49-F238E27FC236}">
                <a16:creationId xmlns:a16="http://schemas.microsoft.com/office/drawing/2014/main" id="{A95EF7E0-A43E-EB4F-85A3-CFFF11DC44A6}"/>
              </a:ext>
            </a:extLst>
          </p:cNvPr>
          <p:cNvSpPr txBox="1">
            <a:spLocks/>
          </p:cNvSpPr>
          <p:nvPr/>
        </p:nvSpPr>
        <p:spPr>
          <a:xfrm>
            <a:off x="1259632" y="403200"/>
            <a:ext cx="7433452" cy="864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a:lstStyle>
          <a:p>
            <a:r>
              <a:rPr lang="en-GB" dirty="0"/>
              <a:t>Application of methodology: Case studies</a:t>
            </a:r>
          </a:p>
        </p:txBody>
      </p:sp>
    </p:spTree>
    <p:extLst>
      <p:ext uri="{BB962C8B-B14F-4D97-AF65-F5344CB8AC3E}">
        <p14:creationId xmlns:p14="http://schemas.microsoft.com/office/powerpoint/2010/main" val="3255099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2975516300"/>
              </p:ext>
            </p:extLst>
          </p:nvPr>
        </p:nvGraphicFramePr>
        <p:xfrm>
          <a:off x="468313" y="2080446"/>
          <a:ext cx="8229600" cy="1852610"/>
        </p:xfrm>
        <a:graphic>
          <a:graphicData uri="http://schemas.openxmlformats.org/drawingml/2006/table">
            <a:tbl>
              <a:tblPr firstRow="1" bandRow="1">
                <a:tableStyleId>{B301B821-A1FF-4177-AEE7-76D212191A09}</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06934">
                <a:tc>
                  <a:txBody>
                    <a:bodyPr/>
                    <a:lstStyle/>
                    <a:p>
                      <a:pP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Energy carrier</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WWTP A</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WWTP B</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WWTP C</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0"/>
                  </a:ext>
                </a:extLst>
              </a:tr>
              <a:tr h="312437">
                <a:tc>
                  <a:txBody>
                    <a:bodyPr/>
                    <a:lstStyle/>
                    <a:p>
                      <a:pP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Electric energy [kWh/d]</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759,321</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effectLst/>
                          <a:latin typeface="Arial" panose="020B0604020202020204" pitchFamily="34" charset="0"/>
                          <a:ea typeface="Times New Roman"/>
                          <a:cs typeface="Arial" panose="020B0604020202020204" pitchFamily="34" charset="0"/>
                        </a:rPr>
                        <a:t>522,557</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769,016</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1"/>
                  </a:ext>
                </a:extLst>
              </a:tr>
              <a:tr h="306934">
                <a:tc>
                  <a:txBody>
                    <a:bodyPr/>
                    <a:lstStyle/>
                    <a:p>
                      <a:pP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Natural gas [</a:t>
                      </a:r>
                      <a:r>
                        <a:rPr lang="en-GB" sz="1500" b="0" i="0" dirty="0" err="1">
                          <a:solidFill>
                            <a:srgbClr val="0C406D"/>
                          </a:solidFill>
                          <a:effectLst/>
                          <a:latin typeface="Arial" panose="020B0604020202020204" pitchFamily="34" charset="0"/>
                          <a:ea typeface="Times New Roman"/>
                          <a:cs typeface="Arial" panose="020B0604020202020204" pitchFamily="34" charset="0"/>
                        </a:rPr>
                        <a:t>Scm</a:t>
                      </a:r>
                      <a:r>
                        <a:rPr lang="en-GB" sz="1500" b="0" i="0" dirty="0">
                          <a:solidFill>
                            <a:srgbClr val="0C406D"/>
                          </a:solidFill>
                          <a:effectLst/>
                          <a:latin typeface="Arial" panose="020B0604020202020204" pitchFamily="34" charset="0"/>
                          <a:ea typeface="Times New Roman"/>
                          <a:cs typeface="Arial" panose="020B0604020202020204" pitchFamily="34" charset="0"/>
                        </a:rPr>
                        <a:t>/d]</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2"/>
                  </a:ext>
                </a:extLst>
              </a:tr>
              <a:tr h="306934">
                <a:tc>
                  <a:txBody>
                    <a:bodyPr/>
                    <a:lstStyle/>
                    <a:p>
                      <a:pP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Biogas [</a:t>
                      </a:r>
                      <a:r>
                        <a:rPr lang="en-GB" sz="1500" b="0" i="0" dirty="0" err="1">
                          <a:solidFill>
                            <a:srgbClr val="0C406D"/>
                          </a:solidFill>
                          <a:effectLst/>
                          <a:latin typeface="Arial" panose="020B0604020202020204" pitchFamily="34" charset="0"/>
                          <a:ea typeface="Times New Roman"/>
                          <a:cs typeface="Arial" panose="020B0604020202020204" pitchFamily="34" charset="0"/>
                        </a:rPr>
                        <a:t>Scm</a:t>
                      </a:r>
                      <a:r>
                        <a:rPr lang="en-GB" sz="1500" b="0" i="0" dirty="0">
                          <a:solidFill>
                            <a:srgbClr val="0C406D"/>
                          </a:solidFill>
                          <a:effectLst/>
                          <a:latin typeface="Arial" panose="020B0604020202020204" pitchFamily="34" charset="0"/>
                          <a:ea typeface="Times New Roman"/>
                          <a:cs typeface="Arial" panose="020B0604020202020204" pitchFamily="34" charset="0"/>
                        </a:rPr>
                        <a:t>/d]</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3"/>
                  </a:ext>
                </a:extLst>
              </a:tr>
              <a:tr h="306934">
                <a:tc>
                  <a:txBody>
                    <a:bodyPr/>
                    <a:lstStyle/>
                    <a:p>
                      <a:pP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Chemicals [kWh/d]</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1,503</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effectLst/>
                          <a:latin typeface="Arial" panose="020B0604020202020204" pitchFamily="34" charset="0"/>
                          <a:ea typeface="Times New Roman"/>
                          <a:cs typeface="Arial" panose="020B0604020202020204" pitchFamily="34" charset="0"/>
                        </a:rPr>
                        <a:t>18,497</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55,006</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4"/>
                  </a:ext>
                </a:extLst>
              </a:tr>
              <a:tr h="312437">
                <a:tc>
                  <a:txBody>
                    <a:bodyPr/>
                    <a:lstStyle/>
                    <a:p>
                      <a:pP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Total energy [kWh/d]</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759,534</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541,054</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824,022</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5"/>
                  </a:ext>
                </a:extLst>
              </a:tr>
            </a:tbl>
          </a:graphicData>
        </a:graphic>
      </p:graphicFrame>
      <p:graphicFrame>
        <p:nvGraphicFramePr>
          <p:cNvPr id="4" name="Tabella 3"/>
          <p:cNvGraphicFramePr>
            <a:graphicFrameLocks noGrp="1"/>
          </p:cNvGraphicFramePr>
          <p:nvPr>
            <p:extLst>
              <p:ext uri="{D42A27DB-BD31-4B8C-83A1-F6EECF244321}">
                <p14:modId xmlns:p14="http://schemas.microsoft.com/office/powerpoint/2010/main" val="3700964969"/>
              </p:ext>
            </p:extLst>
          </p:nvPr>
        </p:nvGraphicFramePr>
        <p:xfrm>
          <a:off x="468313" y="4364756"/>
          <a:ext cx="8229600" cy="2110079"/>
        </p:xfrm>
        <a:graphic>
          <a:graphicData uri="http://schemas.openxmlformats.org/drawingml/2006/table">
            <a:tbl>
              <a:tblPr firstRow="1" bandRow="1">
                <a:tableStyleId>{B301B821-A1FF-4177-AEE7-76D212191A09}</a:tableStyleId>
              </a:tblPr>
              <a:tblGrid>
                <a:gridCol w="1236133">
                  <a:extLst>
                    <a:ext uri="{9D8B030D-6E8A-4147-A177-3AD203B41FA5}">
                      <a16:colId xmlns:a16="http://schemas.microsoft.com/office/drawing/2014/main" val="20000"/>
                    </a:ext>
                  </a:extLst>
                </a:gridCol>
                <a:gridCol w="1115182">
                  <a:extLst>
                    <a:ext uri="{9D8B030D-6E8A-4147-A177-3AD203B41FA5}">
                      <a16:colId xmlns:a16="http://schemas.microsoft.com/office/drawing/2014/main" val="20001"/>
                    </a:ext>
                  </a:extLst>
                </a:gridCol>
                <a:gridCol w="1175657">
                  <a:extLst>
                    <a:ext uri="{9D8B030D-6E8A-4147-A177-3AD203B41FA5}">
                      <a16:colId xmlns:a16="http://schemas.microsoft.com/office/drawing/2014/main" val="20002"/>
                    </a:ext>
                  </a:extLst>
                </a:gridCol>
                <a:gridCol w="1175657">
                  <a:extLst>
                    <a:ext uri="{9D8B030D-6E8A-4147-A177-3AD203B41FA5}">
                      <a16:colId xmlns:a16="http://schemas.microsoft.com/office/drawing/2014/main" val="20003"/>
                    </a:ext>
                  </a:extLst>
                </a:gridCol>
                <a:gridCol w="1175657">
                  <a:extLst>
                    <a:ext uri="{9D8B030D-6E8A-4147-A177-3AD203B41FA5}">
                      <a16:colId xmlns:a16="http://schemas.microsoft.com/office/drawing/2014/main" val="20004"/>
                    </a:ext>
                  </a:extLst>
                </a:gridCol>
                <a:gridCol w="1175657">
                  <a:extLst>
                    <a:ext uri="{9D8B030D-6E8A-4147-A177-3AD203B41FA5}">
                      <a16:colId xmlns:a16="http://schemas.microsoft.com/office/drawing/2014/main" val="20005"/>
                    </a:ext>
                  </a:extLst>
                </a:gridCol>
                <a:gridCol w="1175657">
                  <a:extLst>
                    <a:ext uri="{9D8B030D-6E8A-4147-A177-3AD203B41FA5}">
                      <a16:colId xmlns:a16="http://schemas.microsoft.com/office/drawing/2014/main" val="20006"/>
                    </a:ext>
                  </a:extLst>
                </a:gridCol>
              </a:tblGrid>
              <a:tr h="457243">
                <a:tc>
                  <a:txBody>
                    <a:bodyPr/>
                    <a:lstStyle/>
                    <a:p>
                      <a:pPr>
                        <a:spcAft>
                          <a:spcPts val="0"/>
                        </a:spcAft>
                      </a:pPr>
                      <a:endParaRPr lang="it-IT" sz="1500" b="0"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gridSpan="2">
                  <a:txBody>
                    <a:bodyPr/>
                    <a:lstStyle/>
                    <a:p>
                      <a:pPr algn="ct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WWTP A</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pPr algn="ctr">
                        <a:spcAft>
                          <a:spcPts val="0"/>
                        </a:spcAft>
                      </a:pPr>
                      <a:endParaRPr lang="it-IT" sz="1600" dirty="0">
                        <a:solidFill>
                          <a:schemeClr val="bg1"/>
                        </a:solidFill>
                        <a:effectLst/>
                        <a:latin typeface="Times New Roman"/>
                        <a:ea typeface="Times New Roman"/>
                      </a:endParaRPr>
                    </a:p>
                  </a:txBody>
                  <a:tcPr marL="44450" marR="44450" marT="0" marB="0" anchor="ctr"/>
                </a:tc>
                <a:tc gridSpan="2">
                  <a:txBody>
                    <a:bodyPr/>
                    <a:lstStyle/>
                    <a:p>
                      <a:pPr algn="ctr">
                        <a:spcAft>
                          <a:spcPts val="0"/>
                        </a:spcAft>
                      </a:pPr>
                      <a:r>
                        <a:rPr lang="en-GB" sz="1500" b="1" i="0" dirty="0">
                          <a:solidFill>
                            <a:schemeClr val="bg1"/>
                          </a:solidFill>
                          <a:effectLst/>
                          <a:latin typeface="Arial" panose="020B0604020202020204" pitchFamily="34" charset="0"/>
                          <a:ea typeface="Times New Roman"/>
                          <a:cs typeface="Arial" panose="020B0604020202020204" pitchFamily="34" charset="0"/>
                        </a:rPr>
                        <a:t>WWTP B</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pPr algn="ctr">
                        <a:spcAft>
                          <a:spcPts val="0"/>
                        </a:spcAft>
                      </a:pPr>
                      <a:endParaRPr lang="it-IT" sz="1600" dirty="0">
                        <a:solidFill>
                          <a:schemeClr val="bg1"/>
                        </a:solidFill>
                        <a:effectLst/>
                        <a:latin typeface="Times New Roman"/>
                        <a:ea typeface="Times New Roman"/>
                      </a:endParaRPr>
                    </a:p>
                  </a:txBody>
                  <a:tcPr marL="44450" marR="44450" marT="0" marB="0" anchor="ct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500" b="1" i="0" dirty="0">
                          <a:solidFill>
                            <a:schemeClr val="bg1"/>
                          </a:solidFill>
                          <a:effectLst/>
                          <a:latin typeface="Arial" panose="020B0604020202020204" pitchFamily="34" charset="0"/>
                          <a:ea typeface="Times New Roman"/>
                          <a:cs typeface="Arial" panose="020B0604020202020204" pitchFamily="34" charset="0"/>
                        </a:rPr>
                        <a:t>WWTP C</a:t>
                      </a:r>
                      <a:endParaRPr lang="it-IT" sz="1500" b="1" i="0" dirty="0">
                        <a:solidFill>
                          <a:schemeClr val="bg1"/>
                        </a:solidFill>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pPr algn="ctr">
                        <a:spcAft>
                          <a:spcPts val="0"/>
                        </a:spcAft>
                      </a:pPr>
                      <a:endParaRPr lang="it-IT" sz="1600" dirty="0">
                        <a:solidFill>
                          <a:schemeClr val="bg1"/>
                        </a:solidFill>
                        <a:effectLst/>
                        <a:latin typeface="Times New Roman"/>
                        <a:ea typeface="Times New Roman"/>
                      </a:endParaRPr>
                    </a:p>
                  </a:txBody>
                  <a:tcPr marL="44450" marR="44450" marT="0" marB="0" anchor="ctr"/>
                </a:tc>
                <a:extLst>
                  <a:ext uri="{0D108BD9-81ED-4DB2-BD59-A6C34878D82A}">
                    <a16:rowId xmlns:a16="http://schemas.microsoft.com/office/drawing/2014/main" val="10000"/>
                  </a:ext>
                </a:extLst>
              </a:tr>
              <a:tr h="356059">
                <a:tc>
                  <a:txBody>
                    <a:bodyPr/>
                    <a:lstStyle/>
                    <a:p>
                      <a:pPr algn="l">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 Parameter</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Influent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Effluent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Influent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Effluent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Influent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Effluent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1"/>
                  </a:ext>
                </a:extLst>
              </a:tr>
              <a:tr h="356059">
                <a:tc>
                  <a:txBody>
                    <a:bodyPr/>
                    <a:lstStyle/>
                    <a:p>
                      <a:pPr algn="l">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Flow [m</a:t>
                      </a:r>
                      <a:r>
                        <a:rPr lang="en-GB" sz="1500" b="0" i="0" baseline="30000" dirty="0">
                          <a:solidFill>
                            <a:srgbClr val="0C406D"/>
                          </a:solidFill>
                          <a:effectLst/>
                          <a:latin typeface="Arial" panose="020B0604020202020204" pitchFamily="34" charset="0"/>
                          <a:ea typeface="Times New Roman"/>
                          <a:cs typeface="Arial" panose="020B0604020202020204" pitchFamily="34" charset="0"/>
                        </a:rPr>
                        <a:t>3</a:t>
                      </a:r>
                      <a:r>
                        <a:rPr lang="en-GB" sz="1500" b="0" i="0" dirty="0">
                          <a:solidFill>
                            <a:srgbClr val="0C406D"/>
                          </a:solidFill>
                          <a:effectLst/>
                          <a:latin typeface="Arial" panose="020B0604020202020204" pitchFamily="34" charset="0"/>
                          <a:ea typeface="Times New Roman"/>
                          <a:cs typeface="Arial" panose="020B0604020202020204" pitchFamily="34" charset="0"/>
                        </a:rPr>
                        <a:t>]</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gridSpan="2">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1,730,329</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endParaRPr lang="it-IT"/>
                    </a:p>
                  </a:txBody>
                  <a:tcPr/>
                </a:tc>
                <a:tc gridSpan="2">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1,791,271</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endParaRPr lang="it-IT"/>
                    </a:p>
                  </a:txBody>
                  <a:tcPr/>
                </a:tc>
                <a:tc gridSpan="2">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5,760,845</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hMerge="1">
                  <a:txBody>
                    <a:bodyPr/>
                    <a:lstStyle/>
                    <a:p>
                      <a:endParaRPr lang="it-IT"/>
                    </a:p>
                  </a:txBody>
                  <a:tcPr/>
                </a:tc>
                <a:extLst>
                  <a:ext uri="{0D108BD9-81ED-4DB2-BD59-A6C34878D82A}">
                    <a16:rowId xmlns:a16="http://schemas.microsoft.com/office/drawing/2014/main" val="10002"/>
                  </a:ext>
                </a:extLst>
              </a:tr>
              <a:tr h="356059">
                <a:tc>
                  <a:txBody>
                    <a:bodyPr/>
                    <a:lstStyle/>
                    <a:p>
                      <a:pPr algn="l">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COD [mg/L]</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255.00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50.00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305.53</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10.40</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308.00</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22.00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3"/>
                  </a:ext>
                </a:extLst>
              </a:tr>
              <a:tr h="356059">
                <a:tc>
                  <a:txBody>
                    <a:bodyPr/>
                    <a:lstStyle/>
                    <a:p>
                      <a:pPr algn="l">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TN [mg/L]</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22.00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4.00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30.06</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0.06</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36.60</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6.40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4"/>
                  </a:ext>
                </a:extLst>
              </a:tr>
              <a:tr h="0">
                <a:tc>
                  <a:txBody>
                    <a:bodyPr/>
                    <a:lstStyle/>
                    <a:p>
                      <a:pPr algn="l">
                        <a:spcAft>
                          <a:spcPts val="0"/>
                        </a:spcAft>
                      </a:pPr>
                      <a:r>
                        <a:rPr lang="en-GB" sz="1500" b="0" i="0" dirty="0">
                          <a:solidFill>
                            <a:srgbClr val="0C406D"/>
                          </a:solidFill>
                          <a:effectLst/>
                          <a:latin typeface="Arial" panose="020B0604020202020204" pitchFamily="34" charset="0"/>
                          <a:ea typeface="Times New Roman"/>
                          <a:cs typeface="Arial" panose="020B0604020202020204" pitchFamily="34" charset="0"/>
                        </a:rPr>
                        <a:t>TP [mg/L]</a:t>
                      </a:r>
                      <a:endParaRPr lang="it-IT" sz="1500" b="0" i="0" dirty="0">
                        <a:solidFill>
                          <a:srgbClr val="0C406D"/>
                        </a:solidFill>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7.20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2.60</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4.63</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0.46</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a:solidFill>
                            <a:srgbClr val="000000"/>
                          </a:solidFill>
                          <a:effectLst/>
                          <a:latin typeface="Arial" panose="020B0604020202020204" pitchFamily="34" charset="0"/>
                          <a:ea typeface="Times New Roman"/>
                          <a:cs typeface="Arial" panose="020B0604020202020204" pitchFamily="34" charset="0"/>
                        </a:rPr>
                        <a:t>4.63</a:t>
                      </a:r>
                      <a:endParaRPr lang="it-IT" sz="1500" b="0" i="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en-GB" sz="1500" b="0" i="0" dirty="0">
                          <a:solidFill>
                            <a:srgbClr val="000000"/>
                          </a:solidFill>
                          <a:effectLst/>
                          <a:latin typeface="Arial" panose="020B0604020202020204" pitchFamily="34" charset="0"/>
                          <a:ea typeface="Times New Roman"/>
                          <a:cs typeface="Arial" panose="020B0604020202020204" pitchFamily="34" charset="0"/>
                        </a:rPr>
                        <a:t>0.57</a:t>
                      </a:r>
                      <a:endParaRPr lang="it-IT" sz="1500" b="0" i="0" dirty="0">
                        <a:effectLst/>
                        <a:latin typeface="Arial" panose="020B0604020202020204" pitchFamily="34" charset="0"/>
                        <a:ea typeface="Times New Roman"/>
                        <a:cs typeface="Arial" panose="020B0604020202020204" pitchFamily="34" charset="0"/>
                      </a:endParaRPr>
                    </a:p>
                  </a:txBody>
                  <a:tcPr marL="44450" marR="44450" marT="0" marB="0" anchor="ctr"/>
                </a:tc>
                <a:extLst>
                  <a:ext uri="{0D108BD9-81ED-4DB2-BD59-A6C34878D82A}">
                    <a16:rowId xmlns:a16="http://schemas.microsoft.com/office/drawing/2014/main" val="10005"/>
                  </a:ext>
                </a:extLst>
              </a:tr>
            </a:tbl>
          </a:graphicData>
        </a:graphic>
      </p:graphicFrame>
      <p:sp>
        <p:nvSpPr>
          <p:cNvPr id="5" name="Rettangolo 4"/>
          <p:cNvSpPr/>
          <p:nvPr/>
        </p:nvSpPr>
        <p:spPr>
          <a:xfrm>
            <a:off x="158120" y="1505434"/>
            <a:ext cx="7243700" cy="464871"/>
          </a:xfrm>
          <a:prstGeom prst="rect">
            <a:avLst/>
          </a:prstGeom>
        </p:spPr>
        <p:txBody>
          <a:bodyPr wrap="square">
            <a:spAutoFit/>
          </a:bodyPr>
          <a:lstStyle/>
          <a:p>
            <a:pPr lvl="0">
              <a:lnSpc>
                <a:spcPct val="150000"/>
              </a:lnSpc>
              <a:buClr>
                <a:schemeClr val="tx2"/>
              </a:buClr>
            </a:pPr>
            <a:r>
              <a:rPr lang="en-GB" dirty="0">
                <a:latin typeface="Arial" panose="020B0604020202020204" pitchFamily="34" charset="0"/>
                <a:cs typeface="Arial" panose="020B0604020202020204" pitchFamily="34" charset="0"/>
              </a:rPr>
              <a:t>Energy data:</a:t>
            </a:r>
            <a:endParaRPr lang="it-IT" dirty="0">
              <a:latin typeface="Arial" panose="020B0604020202020204" pitchFamily="34" charset="0"/>
              <a:cs typeface="Arial" panose="020B0604020202020204" pitchFamily="34" charset="0"/>
            </a:endParaRPr>
          </a:p>
        </p:txBody>
      </p:sp>
      <p:sp>
        <p:nvSpPr>
          <p:cNvPr id="7" name="Rettangolo 6"/>
          <p:cNvSpPr/>
          <p:nvPr/>
        </p:nvSpPr>
        <p:spPr>
          <a:xfrm>
            <a:off x="158120" y="3900233"/>
            <a:ext cx="7243700" cy="464871"/>
          </a:xfrm>
          <a:prstGeom prst="rect">
            <a:avLst/>
          </a:prstGeom>
        </p:spPr>
        <p:txBody>
          <a:bodyPr wrap="square">
            <a:spAutoFit/>
          </a:bodyPr>
          <a:lstStyle/>
          <a:p>
            <a:pPr lvl="0">
              <a:lnSpc>
                <a:spcPct val="150000"/>
              </a:lnSpc>
              <a:buClr>
                <a:schemeClr val="tx2"/>
              </a:buClr>
            </a:pPr>
            <a:r>
              <a:rPr lang="en-GB" dirty="0">
                <a:latin typeface="Arial" panose="020B0604020202020204" pitchFamily="34" charset="0"/>
                <a:cs typeface="Arial" panose="020B0604020202020204" pitchFamily="34" charset="0"/>
              </a:rPr>
              <a:t>Operational data:</a:t>
            </a:r>
            <a:endParaRPr lang="it-IT"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0A366CF9-57E9-1142-89A3-F140A0CF3CBB}"/>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0" name="Immagine 10" descr="logo.png">
            <a:extLst>
              <a:ext uri="{FF2B5EF4-FFF2-40B4-BE49-F238E27FC236}">
                <a16:creationId xmlns:a16="http://schemas.microsoft.com/office/drawing/2014/main" id="{BB29E9DE-999D-844B-971D-1C9311477B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
        <p:nvSpPr>
          <p:cNvPr id="2" name="Title 1">
            <a:extLst>
              <a:ext uri="{FF2B5EF4-FFF2-40B4-BE49-F238E27FC236}">
                <a16:creationId xmlns:a16="http://schemas.microsoft.com/office/drawing/2014/main" id="{7BD2CC6C-5DE0-4047-A6ED-6609182C887B}"/>
              </a:ext>
            </a:extLst>
          </p:cNvPr>
          <p:cNvSpPr>
            <a:spLocks noGrp="1"/>
          </p:cNvSpPr>
          <p:nvPr>
            <p:ph type="title"/>
          </p:nvPr>
        </p:nvSpPr>
        <p:spPr>
          <a:xfrm>
            <a:off x="1259632" y="403200"/>
            <a:ext cx="7433452" cy="864000"/>
          </a:xfrm>
        </p:spPr>
        <p:txBody>
          <a:bodyPr/>
          <a:lstStyle/>
          <a:p>
            <a:r>
              <a:rPr lang="en-GB" dirty="0"/>
              <a:t>Application of methodology: Case studies</a:t>
            </a:r>
          </a:p>
        </p:txBody>
      </p:sp>
    </p:spTree>
    <p:extLst>
      <p:ext uri="{BB962C8B-B14F-4D97-AF65-F5344CB8AC3E}">
        <p14:creationId xmlns:p14="http://schemas.microsoft.com/office/powerpoint/2010/main" val="1518985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p:cNvGraphicFramePr>
            <a:graphicFrameLocks noGrp="1"/>
          </p:cNvGraphicFramePr>
          <p:nvPr>
            <p:extLst>
              <p:ext uri="{D42A27DB-BD31-4B8C-83A1-F6EECF244321}">
                <p14:modId xmlns:p14="http://schemas.microsoft.com/office/powerpoint/2010/main" val="2497937826"/>
              </p:ext>
            </p:extLst>
          </p:nvPr>
        </p:nvGraphicFramePr>
        <p:xfrm>
          <a:off x="4537413" y="1576041"/>
          <a:ext cx="4452000" cy="2285007"/>
        </p:xfrm>
        <a:graphic>
          <a:graphicData uri="http://schemas.openxmlformats.org/drawingml/2006/table">
            <a:tbl>
              <a:tblPr firstRow="1" bandRow="1">
                <a:tableStyleId>{B301B821-A1FF-4177-AEE7-76D212191A09}</a:tableStyleId>
              </a:tblPr>
              <a:tblGrid>
                <a:gridCol w="1113000">
                  <a:extLst>
                    <a:ext uri="{9D8B030D-6E8A-4147-A177-3AD203B41FA5}">
                      <a16:colId xmlns:a16="http://schemas.microsoft.com/office/drawing/2014/main" val="20000"/>
                    </a:ext>
                  </a:extLst>
                </a:gridCol>
                <a:gridCol w="1113000">
                  <a:extLst>
                    <a:ext uri="{9D8B030D-6E8A-4147-A177-3AD203B41FA5}">
                      <a16:colId xmlns:a16="http://schemas.microsoft.com/office/drawing/2014/main" val="20001"/>
                    </a:ext>
                  </a:extLst>
                </a:gridCol>
                <a:gridCol w="1113000">
                  <a:extLst>
                    <a:ext uri="{9D8B030D-6E8A-4147-A177-3AD203B41FA5}">
                      <a16:colId xmlns:a16="http://schemas.microsoft.com/office/drawing/2014/main" val="20002"/>
                    </a:ext>
                  </a:extLst>
                </a:gridCol>
                <a:gridCol w="1113000">
                  <a:extLst>
                    <a:ext uri="{9D8B030D-6E8A-4147-A177-3AD203B41FA5}">
                      <a16:colId xmlns:a16="http://schemas.microsoft.com/office/drawing/2014/main" val="20003"/>
                    </a:ext>
                  </a:extLst>
                </a:gridCol>
              </a:tblGrid>
              <a:tr h="323940">
                <a:tc>
                  <a:txBody>
                    <a:bodyPr/>
                    <a:lstStyle/>
                    <a:p>
                      <a:pPr algn="l" fontAlgn="b"/>
                      <a:endParaRPr lang="it-IT" sz="1600" b="0" i="0" u="none" strike="noStrike" dirty="0">
                        <a:solidFill>
                          <a:srgbClr val="000000"/>
                        </a:solidFill>
                        <a:effectLst/>
                        <a:latin typeface="Calibri Light"/>
                        <a:cs typeface="Calibri Light"/>
                      </a:endParaRP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 A</a:t>
                      </a: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a:t>
                      </a:r>
                      <a:r>
                        <a:rPr lang="it-IT" sz="1600" b="1" i="0" u="none" strike="noStrike" baseline="0" dirty="0">
                          <a:solidFill>
                            <a:schemeClr val="bg1"/>
                          </a:solidFill>
                          <a:effectLst/>
                          <a:latin typeface="Calibri Light"/>
                          <a:cs typeface="Calibri Light"/>
                        </a:rPr>
                        <a:t> </a:t>
                      </a:r>
                      <a:r>
                        <a:rPr lang="it-IT" sz="1600" b="1" i="0" u="none" strike="noStrike" dirty="0">
                          <a:solidFill>
                            <a:schemeClr val="bg1"/>
                          </a:solidFill>
                          <a:effectLst/>
                          <a:latin typeface="Calibri Light"/>
                          <a:cs typeface="Calibri Light"/>
                        </a:rPr>
                        <a:t>B</a:t>
                      </a: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 C</a:t>
                      </a:r>
                    </a:p>
                  </a:txBody>
                  <a:tcPr marL="12700" marR="12700" marT="12700" marB="0" anchor="b"/>
                </a:tc>
                <a:extLst>
                  <a:ext uri="{0D108BD9-81ED-4DB2-BD59-A6C34878D82A}">
                    <a16:rowId xmlns:a16="http://schemas.microsoft.com/office/drawing/2014/main" val="10000"/>
                  </a:ext>
                </a:extLst>
              </a:tr>
              <a:tr h="329749">
                <a:tc>
                  <a:txBody>
                    <a:bodyPr/>
                    <a:lstStyle/>
                    <a:p>
                      <a:pPr algn="l" fontAlgn="b"/>
                      <a:r>
                        <a:rPr lang="nb-NO" sz="1600" b="0" i="0" u="none" strike="noStrike" dirty="0">
                          <a:solidFill>
                            <a:srgbClr val="0C406D"/>
                          </a:solidFill>
                          <a:effectLst/>
                          <a:latin typeface="Calibri Light"/>
                          <a:cs typeface="Calibri Light"/>
                        </a:rPr>
                        <a:t>EPI 1</a:t>
                      </a:r>
                    </a:p>
                  </a:txBody>
                  <a:tcPr marL="12700" marR="12700" marT="12700" marB="0" anchor="b"/>
                </a:tc>
                <a:tc>
                  <a:txBody>
                    <a:bodyPr/>
                    <a:lstStyle/>
                    <a:p>
                      <a:pPr algn="ctr" fontAlgn="b"/>
                      <a:r>
                        <a:rPr lang="hr-HR" sz="1600" b="0" i="0" u="none" strike="noStrike">
                          <a:solidFill>
                            <a:srgbClr val="000000"/>
                          </a:solidFill>
                          <a:effectLst/>
                          <a:latin typeface="Calibri Light"/>
                          <a:cs typeface="Calibri Light"/>
                        </a:rPr>
                        <a:t>0.136</a:t>
                      </a:r>
                    </a:p>
                  </a:txBody>
                  <a:tcPr marL="12700" marR="12700" marT="12700" marB="0" anchor="b"/>
                </a:tc>
                <a:tc>
                  <a:txBody>
                    <a:bodyPr/>
                    <a:lstStyle/>
                    <a:p>
                      <a:pPr algn="ctr" fontAlgn="b"/>
                      <a:r>
                        <a:rPr lang="hr-HR" sz="1600" b="0" i="0" u="none" strike="noStrike" dirty="0">
                          <a:solidFill>
                            <a:srgbClr val="000000"/>
                          </a:solidFill>
                          <a:effectLst/>
                          <a:latin typeface="Calibri Light"/>
                          <a:cs typeface="Calibri Light"/>
                        </a:rPr>
                        <a:t>0.136</a:t>
                      </a:r>
                    </a:p>
                  </a:txBody>
                  <a:tcPr marL="12700" marR="12700" marT="12700" marB="0" anchor="b"/>
                </a:tc>
                <a:tc>
                  <a:txBody>
                    <a:bodyPr/>
                    <a:lstStyle/>
                    <a:p>
                      <a:pPr algn="ctr" fontAlgn="b"/>
                      <a:r>
                        <a:rPr lang="nb-NO" sz="1600" b="0" i="0" u="none" strike="noStrike">
                          <a:solidFill>
                            <a:srgbClr val="000000"/>
                          </a:solidFill>
                          <a:effectLst/>
                          <a:latin typeface="Calibri Light"/>
                          <a:cs typeface="Calibri Light"/>
                        </a:rPr>
                        <a:t>0.119</a:t>
                      </a:r>
                    </a:p>
                  </a:txBody>
                  <a:tcPr marL="12700" marR="12700" marT="12700" marB="0" anchor="b"/>
                </a:tc>
                <a:extLst>
                  <a:ext uri="{0D108BD9-81ED-4DB2-BD59-A6C34878D82A}">
                    <a16:rowId xmlns:a16="http://schemas.microsoft.com/office/drawing/2014/main" val="10001"/>
                  </a:ext>
                </a:extLst>
              </a:tr>
              <a:tr h="323940">
                <a:tc>
                  <a:txBody>
                    <a:bodyPr/>
                    <a:lstStyle/>
                    <a:p>
                      <a:pPr algn="l" fontAlgn="b"/>
                      <a:r>
                        <a:rPr lang="hr-HR" sz="1600" b="0" i="0" u="none" strike="noStrike" dirty="0">
                          <a:solidFill>
                            <a:srgbClr val="0C406D"/>
                          </a:solidFill>
                          <a:effectLst/>
                          <a:latin typeface="Calibri Light"/>
                          <a:cs typeface="Calibri Light"/>
                        </a:rPr>
                        <a:t>EPI 2</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0.608</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0.608</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0.535</a:t>
                      </a:r>
                    </a:p>
                  </a:txBody>
                  <a:tcPr marL="12700" marR="12700" marT="12700" marB="0" anchor="b"/>
                </a:tc>
                <a:extLst>
                  <a:ext uri="{0D108BD9-81ED-4DB2-BD59-A6C34878D82A}">
                    <a16:rowId xmlns:a16="http://schemas.microsoft.com/office/drawing/2014/main" val="10002"/>
                  </a:ext>
                </a:extLst>
              </a:tr>
              <a:tr h="323940">
                <a:tc>
                  <a:txBody>
                    <a:bodyPr/>
                    <a:lstStyle/>
                    <a:p>
                      <a:pPr algn="l" fontAlgn="b"/>
                      <a:r>
                        <a:rPr lang="hr-HR" sz="1600" b="0" i="0" u="none" strike="noStrike" dirty="0">
                          <a:solidFill>
                            <a:srgbClr val="0C406D"/>
                          </a:solidFill>
                          <a:effectLst/>
                          <a:latin typeface="Calibri Light"/>
                          <a:cs typeface="Calibri Light"/>
                        </a:rPr>
                        <a:t>EPI 3</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a:t>
                      </a:r>
                    </a:p>
                  </a:txBody>
                  <a:tcPr marL="12700" marR="12700" marT="12700" marB="0" anchor="b"/>
                </a:tc>
                <a:tc>
                  <a:txBody>
                    <a:bodyPr/>
                    <a:lstStyle/>
                    <a:p>
                      <a:pPr algn="ctr" fontAlgn="b"/>
                      <a:r>
                        <a:rPr lang="cs-CZ" sz="1600" b="0" i="0" u="none" strike="noStrike" dirty="0">
                          <a:solidFill>
                            <a:srgbClr val="000000"/>
                          </a:solidFill>
                          <a:effectLst/>
                          <a:latin typeface="Calibri Light"/>
                          <a:cs typeface="Calibri Light"/>
                        </a:rPr>
                        <a:t>0.121</a:t>
                      </a:r>
                    </a:p>
                  </a:txBody>
                  <a:tcPr marL="12700" marR="12700" marT="12700" marB="0" anchor="b"/>
                </a:tc>
                <a:extLst>
                  <a:ext uri="{0D108BD9-81ED-4DB2-BD59-A6C34878D82A}">
                    <a16:rowId xmlns:a16="http://schemas.microsoft.com/office/drawing/2014/main" val="10003"/>
                  </a:ext>
                </a:extLst>
              </a:tr>
              <a:tr h="323940">
                <a:tc>
                  <a:txBody>
                    <a:bodyPr/>
                    <a:lstStyle/>
                    <a:p>
                      <a:pPr algn="l" fontAlgn="b"/>
                      <a:r>
                        <a:rPr lang="hr-HR" sz="1600" b="0" i="0" u="none" strike="noStrike" dirty="0">
                          <a:solidFill>
                            <a:srgbClr val="0C406D"/>
                          </a:solidFill>
                          <a:effectLst/>
                          <a:latin typeface="Calibri Light"/>
                          <a:cs typeface="Calibri Light"/>
                        </a:rPr>
                        <a:t>EPI 4</a:t>
                      </a:r>
                    </a:p>
                  </a:txBody>
                  <a:tcPr marL="12700" marR="12700" marT="12700" marB="0" anchor="b"/>
                </a:tc>
                <a:tc>
                  <a:txBody>
                    <a:bodyPr/>
                    <a:lstStyle/>
                    <a:p>
                      <a:pPr algn="ctr" fontAlgn="b"/>
                      <a:r>
                        <a:rPr lang="is-IS" sz="1600" b="0" i="0" u="none" strike="noStrike">
                          <a:solidFill>
                            <a:srgbClr val="000000"/>
                          </a:solidFill>
                          <a:effectLst/>
                          <a:latin typeface="Calibri Light"/>
                          <a:cs typeface="Calibri Light"/>
                        </a:rPr>
                        <a:t>0.256</a:t>
                      </a:r>
                    </a:p>
                  </a:txBody>
                  <a:tcPr marL="12700" marR="12700" marT="12700" marB="0" anchor="b"/>
                </a:tc>
                <a:tc>
                  <a:txBody>
                    <a:bodyPr/>
                    <a:lstStyle/>
                    <a:p>
                      <a:pPr algn="ctr" fontAlgn="b"/>
                      <a:r>
                        <a:rPr lang="is-IS" sz="1600" b="0" i="0" u="none" strike="noStrike" dirty="0">
                          <a:solidFill>
                            <a:srgbClr val="000000"/>
                          </a:solidFill>
                          <a:effectLst/>
                          <a:latin typeface="Calibri Light"/>
                          <a:cs typeface="Calibri Light"/>
                        </a:rPr>
                        <a:t>0.256</a:t>
                      </a:r>
                    </a:p>
                  </a:txBody>
                  <a:tcPr marL="12700" marR="12700" marT="12700" marB="0" anchor="b"/>
                </a:tc>
                <a:tc>
                  <a:txBody>
                    <a:bodyPr/>
                    <a:lstStyle/>
                    <a:p>
                      <a:pPr algn="ctr" fontAlgn="b"/>
                      <a:r>
                        <a:rPr lang="nb-NO" sz="1600" b="0" i="0" u="none" strike="noStrike" dirty="0">
                          <a:solidFill>
                            <a:srgbClr val="000000"/>
                          </a:solidFill>
                          <a:effectLst/>
                          <a:latin typeface="Calibri Light"/>
                          <a:cs typeface="Calibri Light"/>
                        </a:rPr>
                        <a:t>0.225</a:t>
                      </a:r>
                    </a:p>
                  </a:txBody>
                  <a:tcPr marL="12700" marR="12700" marT="12700" marB="0" anchor="b"/>
                </a:tc>
                <a:extLst>
                  <a:ext uri="{0D108BD9-81ED-4DB2-BD59-A6C34878D82A}">
                    <a16:rowId xmlns:a16="http://schemas.microsoft.com/office/drawing/2014/main" val="10004"/>
                  </a:ext>
                </a:extLst>
              </a:tr>
              <a:tr h="329749">
                <a:tc>
                  <a:txBody>
                    <a:bodyPr/>
                    <a:lstStyle/>
                    <a:p>
                      <a:pPr algn="l" fontAlgn="b"/>
                      <a:r>
                        <a:rPr lang="it-IT" sz="1600" b="1" i="0" u="none" strike="noStrike" dirty="0">
                          <a:solidFill>
                            <a:srgbClr val="0C406D"/>
                          </a:solidFill>
                          <a:effectLst/>
                          <a:latin typeface="Calibri Light"/>
                          <a:cs typeface="Calibri Light"/>
                        </a:rPr>
                        <a:t>WTEI</a:t>
                      </a:r>
                    </a:p>
                  </a:txBody>
                  <a:tcPr marL="12700" marR="12700" marT="12700" marB="0" anchor="b"/>
                </a:tc>
                <a:tc>
                  <a:txBody>
                    <a:bodyPr/>
                    <a:lstStyle/>
                    <a:p>
                      <a:pPr algn="ctr" fontAlgn="b"/>
                      <a:r>
                        <a:rPr lang="hr-HR" sz="1600" b="1" i="0" u="none" strike="noStrike" dirty="0">
                          <a:solidFill>
                            <a:srgbClr val="000000"/>
                          </a:solidFill>
                          <a:effectLst/>
                          <a:latin typeface="Calibri Light"/>
                          <a:cs typeface="Calibri Light"/>
                        </a:rPr>
                        <a:t>0.226</a:t>
                      </a:r>
                    </a:p>
                  </a:txBody>
                  <a:tcPr marL="12700" marR="12700" marT="12700" marB="0" anchor="b"/>
                </a:tc>
                <a:tc>
                  <a:txBody>
                    <a:bodyPr/>
                    <a:lstStyle/>
                    <a:p>
                      <a:pPr algn="ctr" fontAlgn="b"/>
                      <a:r>
                        <a:rPr lang="is-IS" sz="1600" b="1" i="0" u="none" strike="noStrike" dirty="0">
                          <a:solidFill>
                            <a:srgbClr val="000000"/>
                          </a:solidFill>
                          <a:effectLst/>
                          <a:latin typeface="Calibri Light"/>
                          <a:cs typeface="Calibri Light"/>
                        </a:rPr>
                        <a:t>0.143</a:t>
                      </a:r>
                    </a:p>
                  </a:txBody>
                  <a:tcPr marL="12700" marR="12700" marT="12700" marB="0" anchor="b"/>
                </a:tc>
                <a:tc>
                  <a:txBody>
                    <a:bodyPr/>
                    <a:lstStyle/>
                    <a:p>
                      <a:pPr algn="ctr" fontAlgn="b"/>
                      <a:r>
                        <a:rPr lang="nb-NO" sz="1600" b="1" i="0" u="none" strike="noStrike" dirty="0">
                          <a:solidFill>
                            <a:srgbClr val="000000"/>
                          </a:solidFill>
                          <a:effectLst/>
                          <a:latin typeface="Calibri Light"/>
                          <a:cs typeface="Calibri Light"/>
                        </a:rPr>
                        <a:t>0.745</a:t>
                      </a:r>
                    </a:p>
                  </a:txBody>
                  <a:tcPr marL="12700" marR="12700" marT="12700" marB="0" anchor="b"/>
                </a:tc>
                <a:extLst>
                  <a:ext uri="{0D108BD9-81ED-4DB2-BD59-A6C34878D82A}">
                    <a16:rowId xmlns:a16="http://schemas.microsoft.com/office/drawing/2014/main" val="10005"/>
                  </a:ext>
                </a:extLst>
              </a:tr>
              <a:tr h="329749">
                <a:tc>
                  <a:txBody>
                    <a:bodyPr/>
                    <a:lstStyle/>
                    <a:p>
                      <a:pPr algn="l" fontAlgn="b"/>
                      <a:r>
                        <a:rPr lang="it-IT" sz="1600" b="1" i="0" u="none" strike="noStrike" dirty="0">
                          <a:solidFill>
                            <a:srgbClr val="0C406D"/>
                          </a:solidFill>
                          <a:effectLst/>
                          <a:latin typeface="Calibri Light"/>
                          <a:cs typeface="Calibri Light"/>
                        </a:rPr>
                        <a:t>Label</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C</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B</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F</a:t>
                      </a:r>
                    </a:p>
                  </a:txBody>
                  <a:tcPr marL="12700" marR="12700" marT="12700" marB="0" anchor="b"/>
                </a:tc>
                <a:extLst>
                  <a:ext uri="{0D108BD9-81ED-4DB2-BD59-A6C34878D82A}">
                    <a16:rowId xmlns:a16="http://schemas.microsoft.com/office/drawing/2014/main" val="10006"/>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354994253"/>
              </p:ext>
            </p:extLst>
          </p:nvPr>
        </p:nvGraphicFramePr>
        <p:xfrm>
          <a:off x="179512" y="4359983"/>
          <a:ext cx="4452000" cy="2372012"/>
        </p:xfrm>
        <a:graphic>
          <a:graphicData uri="http://schemas.openxmlformats.org/drawingml/2006/table">
            <a:tbl>
              <a:tblPr firstRow="1" bandRow="1">
                <a:tableStyleId>{B301B821-A1FF-4177-AEE7-76D212191A09}</a:tableStyleId>
              </a:tblPr>
              <a:tblGrid>
                <a:gridCol w="1113000">
                  <a:extLst>
                    <a:ext uri="{9D8B030D-6E8A-4147-A177-3AD203B41FA5}">
                      <a16:colId xmlns:a16="http://schemas.microsoft.com/office/drawing/2014/main" val="20000"/>
                    </a:ext>
                  </a:extLst>
                </a:gridCol>
                <a:gridCol w="1113000">
                  <a:extLst>
                    <a:ext uri="{9D8B030D-6E8A-4147-A177-3AD203B41FA5}">
                      <a16:colId xmlns:a16="http://schemas.microsoft.com/office/drawing/2014/main" val="20001"/>
                    </a:ext>
                  </a:extLst>
                </a:gridCol>
                <a:gridCol w="1113000">
                  <a:extLst>
                    <a:ext uri="{9D8B030D-6E8A-4147-A177-3AD203B41FA5}">
                      <a16:colId xmlns:a16="http://schemas.microsoft.com/office/drawing/2014/main" val="20002"/>
                    </a:ext>
                  </a:extLst>
                </a:gridCol>
                <a:gridCol w="1113000">
                  <a:extLst>
                    <a:ext uri="{9D8B030D-6E8A-4147-A177-3AD203B41FA5}">
                      <a16:colId xmlns:a16="http://schemas.microsoft.com/office/drawing/2014/main" val="20003"/>
                    </a:ext>
                  </a:extLst>
                </a:gridCol>
              </a:tblGrid>
              <a:tr h="336275">
                <a:tc>
                  <a:txBody>
                    <a:bodyPr/>
                    <a:lstStyle/>
                    <a:p>
                      <a:pPr algn="l" fontAlgn="b"/>
                      <a:endParaRPr lang="en-GB" sz="1600" b="1" i="0" u="none" strike="noStrike" noProof="0" dirty="0">
                        <a:solidFill>
                          <a:srgbClr val="000000"/>
                        </a:solidFill>
                        <a:effectLst/>
                        <a:latin typeface="Calibri Light"/>
                        <a:cs typeface="Calibri Light"/>
                      </a:endParaRP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 A</a:t>
                      </a: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a:t>
                      </a:r>
                      <a:r>
                        <a:rPr lang="it-IT" sz="1600" b="1" i="0" u="none" strike="noStrike" baseline="0" dirty="0">
                          <a:solidFill>
                            <a:schemeClr val="bg1"/>
                          </a:solidFill>
                          <a:effectLst/>
                          <a:latin typeface="Calibri Light"/>
                          <a:cs typeface="Calibri Light"/>
                        </a:rPr>
                        <a:t> </a:t>
                      </a:r>
                      <a:r>
                        <a:rPr lang="it-IT" sz="1600" b="1" i="0" u="none" strike="noStrike" dirty="0">
                          <a:solidFill>
                            <a:schemeClr val="bg1"/>
                          </a:solidFill>
                          <a:effectLst/>
                          <a:latin typeface="Calibri Light"/>
                          <a:cs typeface="Calibri Light"/>
                        </a:rPr>
                        <a:t>B</a:t>
                      </a:r>
                    </a:p>
                  </a:txBody>
                  <a:tcPr marL="12700" marR="12700" marT="12700" marB="0" anchor="b"/>
                </a:tc>
                <a:tc>
                  <a:txBody>
                    <a:bodyPr/>
                    <a:lstStyle/>
                    <a:p>
                      <a:pPr algn="ctr" fontAlgn="b"/>
                      <a:r>
                        <a:rPr lang="it-IT" sz="1600" b="1" i="0" u="none" strike="noStrike" dirty="0">
                          <a:solidFill>
                            <a:schemeClr val="bg1"/>
                          </a:solidFill>
                          <a:effectLst/>
                          <a:latin typeface="Calibri Light"/>
                          <a:cs typeface="Calibri Light"/>
                        </a:rPr>
                        <a:t>WWTP C</a:t>
                      </a:r>
                    </a:p>
                  </a:txBody>
                  <a:tcPr marL="12700" marR="12700" marT="12700" marB="0" anchor="b"/>
                </a:tc>
                <a:extLst>
                  <a:ext uri="{0D108BD9-81ED-4DB2-BD59-A6C34878D82A}">
                    <a16:rowId xmlns:a16="http://schemas.microsoft.com/office/drawing/2014/main" val="10000"/>
                  </a:ext>
                </a:extLst>
              </a:tr>
              <a:tr h="342304">
                <a:tc>
                  <a:txBody>
                    <a:bodyPr/>
                    <a:lstStyle/>
                    <a:p>
                      <a:pPr algn="ctr" fontAlgn="b"/>
                      <a:r>
                        <a:rPr lang="en-GB" sz="1600" b="0" i="0" u="none" strike="noStrike" noProof="0" dirty="0">
                          <a:solidFill>
                            <a:srgbClr val="0C406D"/>
                          </a:solidFill>
                          <a:effectLst/>
                          <a:latin typeface="Calibri Light"/>
                          <a:cs typeface="Calibri Light"/>
                        </a:rPr>
                        <a:t>Stage 1</a:t>
                      </a:r>
                    </a:p>
                  </a:txBody>
                  <a:tcPr marL="12700" marR="12700" marT="12700" marB="0" anchor="b"/>
                </a:tc>
                <a:tc>
                  <a:txBody>
                    <a:bodyPr/>
                    <a:lstStyle/>
                    <a:p>
                      <a:pPr algn="ctr" fontAlgn="b"/>
                      <a:r>
                        <a:rPr lang="it-IT" sz="1600" b="0" i="0" u="none" strike="noStrike" dirty="0" err="1">
                          <a:solidFill>
                            <a:srgbClr val="000000"/>
                          </a:solidFill>
                          <a:effectLst/>
                          <a:latin typeface="Calibri Light"/>
                          <a:cs typeface="Calibri Light"/>
                        </a:rPr>
                        <a:t>F</a:t>
                      </a:r>
                      <a:endParaRPr lang="it-IT" sz="1600" b="0" i="0" u="none" strike="noStrike" dirty="0">
                        <a:solidFill>
                          <a:srgbClr val="000000"/>
                        </a:solidFill>
                        <a:effectLst/>
                        <a:latin typeface="Calibri Light"/>
                        <a:cs typeface="Calibri Light"/>
                      </a:endParaRP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B</a:t>
                      </a:r>
                    </a:p>
                  </a:txBody>
                  <a:tcPr marL="12700" marR="12700" marT="12700" marB="0" anchor="b"/>
                </a:tc>
                <a:tc>
                  <a:txBody>
                    <a:bodyPr/>
                    <a:lstStyle/>
                    <a:p>
                      <a:pPr algn="ctr" fontAlgn="b"/>
                      <a:r>
                        <a:rPr lang="it-IT" sz="1600" b="0" i="0" u="none" strike="noStrike" dirty="0">
                          <a:solidFill>
                            <a:srgbClr val="000000"/>
                          </a:solidFill>
                          <a:effectLst/>
                          <a:latin typeface="Calibri Light"/>
                          <a:cs typeface="Calibri Light"/>
                        </a:rPr>
                        <a:t>G</a:t>
                      </a:r>
                    </a:p>
                  </a:txBody>
                  <a:tcPr marL="12700" marR="12700" marT="12700" marB="0" anchor="b"/>
                </a:tc>
                <a:extLst>
                  <a:ext uri="{0D108BD9-81ED-4DB2-BD59-A6C34878D82A}">
                    <a16:rowId xmlns:a16="http://schemas.microsoft.com/office/drawing/2014/main" val="10001"/>
                  </a:ext>
                </a:extLst>
              </a:tr>
              <a:tr h="336275">
                <a:tc>
                  <a:txBody>
                    <a:bodyPr/>
                    <a:lstStyle/>
                    <a:p>
                      <a:pPr algn="ctr" fontAlgn="b"/>
                      <a:r>
                        <a:rPr lang="en-GB" sz="1600" b="0" i="0" u="none" strike="noStrike" noProof="0" dirty="0">
                          <a:solidFill>
                            <a:srgbClr val="0C406D"/>
                          </a:solidFill>
                          <a:effectLst/>
                          <a:latin typeface="Calibri Light"/>
                          <a:cs typeface="Calibri Light"/>
                        </a:rPr>
                        <a:t>Stage 2</a:t>
                      </a:r>
                    </a:p>
                  </a:txBody>
                  <a:tcPr marL="12700" marR="12700" marT="12700" marB="0" anchor="b"/>
                </a:tc>
                <a:tc>
                  <a:txBody>
                    <a:bodyPr/>
                    <a:lstStyle/>
                    <a:p>
                      <a:pPr algn="ctr" fontAlgn="b"/>
                      <a:endParaRPr lang="it-IT" sz="1600" b="0" i="0" u="none" strike="noStrike" dirty="0">
                        <a:solidFill>
                          <a:srgbClr val="000000"/>
                        </a:solidFill>
                        <a:effectLst/>
                        <a:latin typeface="Calibri Light"/>
                        <a:cs typeface="Calibri Light"/>
                      </a:endParaRP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C</a:t>
                      </a:r>
                    </a:p>
                  </a:txBody>
                  <a:tcPr marL="12700" marR="12700" marT="12700" marB="0" anchor="b"/>
                </a:tc>
                <a:tc>
                  <a:txBody>
                    <a:bodyPr/>
                    <a:lstStyle/>
                    <a:p>
                      <a:pPr algn="ctr" fontAlgn="b"/>
                      <a:endParaRPr lang="it-IT" sz="1600" b="0" i="0" u="none" strike="noStrike">
                        <a:solidFill>
                          <a:srgbClr val="000000"/>
                        </a:solidFill>
                        <a:effectLst/>
                        <a:latin typeface="Calibri Light"/>
                        <a:cs typeface="Calibri Light"/>
                      </a:endParaRPr>
                    </a:p>
                  </a:txBody>
                  <a:tcPr marL="12700" marR="12700" marT="12700" marB="0" anchor="b"/>
                </a:tc>
                <a:extLst>
                  <a:ext uri="{0D108BD9-81ED-4DB2-BD59-A6C34878D82A}">
                    <a16:rowId xmlns:a16="http://schemas.microsoft.com/office/drawing/2014/main" val="10002"/>
                  </a:ext>
                </a:extLst>
              </a:tr>
              <a:tr h="336275">
                <a:tc>
                  <a:txBody>
                    <a:bodyPr/>
                    <a:lstStyle/>
                    <a:p>
                      <a:pPr algn="ctr" fontAlgn="b"/>
                      <a:r>
                        <a:rPr lang="en-GB" sz="1600" b="0" i="0" u="none" strike="noStrike" noProof="0" dirty="0">
                          <a:solidFill>
                            <a:srgbClr val="0C406D"/>
                          </a:solidFill>
                          <a:effectLst/>
                          <a:latin typeface="Calibri Light"/>
                          <a:cs typeface="Calibri Light"/>
                        </a:rPr>
                        <a:t>Stage</a:t>
                      </a:r>
                      <a:r>
                        <a:rPr lang="en-GB" sz="1600" b="0" i="0" u="none" strike="noStrike" baseline="0" noProof="0" dirty="0">
                          <a:solidFill>
                            <a:srgbClr val="0C406D"/>
                          </a:solidFill>
                          <a:effectLst/>
                          <a:latin typeface="Calibri Light"/>
                          <a:cs typeface="Calibri Light"/>
                        </a:rPr>
                        <a:t> 3</a:t>
                      </a:r>
                      <a:endParaRPr lang="en-GB" sz="1600" b="0" i="0" u="none" strike="noStrike" noProof="0" dirty="0">
                        <a:solidFill>
                          <a:srgbClr val="0C406D"/>
                        </a:solidFill>
                        <a:effectLst/>
                        <a:latin typeface="Calibri Light"/>
                        <a:cs typeface="Calibri Light"/>
                      </a:endParaRP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C</a:t>
                      </a: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C</a:t>
                      </a:r>
                    </a:p>
                  </a:txBody>
                  <a:tcPr marL="12700" marR="12700" marT="12700" marB="0" anchor="b"/>
                </a:tc>
                <a:tc>
                  <a:txBody>
                    <a:bodyPr/>
                    <a:lstStyle/>
                    <a:p>
                      <a:pPr algn="ctr" fontAlgn="b"/>
                      <a:r>
                        <a:rPr lang="it-IT" sz="1600" b="0" i="0" u="none" strike="noStrike" dirty="0" err="1">
                          <a:solidFill>
                            <a:srgbClr val="000000"/>
                          </a:solidFill>
                          <a:effectLst/>
                          <a:latin typeface="Calibri Light"/>
                          <a:cs typeface="Calibri Light"/>
                        </a:rPr>
                        <a:t>F</a:t>
                      </a:r>
                      <a:endParaRPr lang="it-IT" sz="1600" b="0" i="0" u="none" strike="noStrike" dirty="0">
                        <a:solidFill>
                          <a:srgbClr val="000000"/>
                        </a:solidFill>
                        <a:effectLst/>
                        <a:latin typeface="Calibri Light"/>
                        <a:cs typeface="Calibri Light"/>
                      </a:endParaRPr>
                    </a:p>
                  </a:txBody>
                  <a:tcPr marL="12700" marR="12700" marT="12700" marB="0" anchor="b"/>
                </a:tc>
                <a:extLst>
                  <a:ext uri="{0D108BD9-81ED-4DB2-BD59-A6C34878D82A}">
                    <a16:rowId xmlns:a16="http://schemas.microsoft.com/office/drawing/2014/main" val="10003"/>
                  </a:ext>
                </a:extLst>
              </a:tr>
              <a:tr h="336275">
                <a:tc>
                  <a:txBody>
                    <a:bodyPr/>
                    <a:lstStyle/>
                    <a:p>
                      <a:pPr algn="ctr" fontAlgn="b"/>
                      <a:r>
                        <a:rPr lang="en-GB" sz="1600" b="0" i="0" u="none" strike="noStrike" noProof="0" dirty="0">
                          <a:solidFill>
                            <a:srgbClr val="0C406D"/>
                          </a:solidFill>
                          <a:effectLst/>
                          <a:latin typeface="Calibri Light"/>
                          <a:cs typeface="Calibri Light"/>
                        </a:rPr>
                        <a:t>Stage</a:t>
                      </a:r>
                      <a:r>
                        <a:rPr lang="en-GB" sz="1600" b="0" i="0" u="none" strike="noStrike" baseline="0" noProof="0" dirty="0">
                          <a:solidFill>
                            <a:srgbClr val="0C406D"/>
                          </a:solidFill>
                          <a:effectLst/>
                          <a:latin typeface="Calibri Light"/>
                          <a:cs typeface="Calibri Light"/>
                        </a:rPr>
                        <a:t> 4</a:t>
                      </a:r>
                      <a:endParaRPr lang="en-GB" sz="1600" b="0" i="0" u="none" strike="noStrike" noProof="0" dirty="0">
                        <a:solidFill>
                          <a:srgbClr val="0C406D"/>
                        </a:solidFill>
                        <a:effectLst/>
                        <a:latin typeface="Calibri Light"/>
                        <a:cs typeface="Calibri Light"/>
                      </a:endParaRPr>
                    </a:p>
                  </a:txBody>
                  <a:tcPr marL="12700" marR="12700" marT="12700" marB="0" anchor="b"/>
                </a:tc>
                <a:tc>
                  <a:txBody>
                    <a:bodyPr/>
                    <a:lstStyle/>
                    <a:p>
                      <a:pPr algn="ctr" fontAlgn="b"/>
                      <a:endParaRPr lang="it-IT" sz="1600" b="0" i="0" u="none" strike="noStrike">
                        <a:solidFill>
                          <a:srgbClr val="000000"/>
                        </a:solidFill>
                        <a:effectLst/>
                        <a:latin typeface="Calibri Light"/>
                        <a:cs typeface="Calibri Light"/>
                      </a:endParaRPr>
                    </a:p>
                  </a:txBody>
                  <a:tcPr marL="12700" marR="12700" marT="12700" marB="0" anchor="b"/>
                </a:tc>
                <a:tc>
                  <a:txBody>
                    <a:bodyPr/>
                    <a:lstStyle/>
                    <a:p>
                      <a:pPr algn="ctr" fontAlgn="b"/>
                      <a:endParaRPr lang="it-IT" sz="1600" b="0" i="0" u="none" strike="noStrike">
                        <a:solidFill>
                          <a:srgbClr val="000000"/>
                        </a:solidFill>
                        <a:effectLst/>
                        <a:latin typeface="Calibri Light"/>
                        <a:cs typeface="Calibri Light"/>
                      </a:endParaRP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G</a:t>
                      </a:r>
                    </a:p>
                  </a:txBody>
                  <a:tcPr marL="12700" marR="12700" marT="12700" marB="0" anchor="b"/>
                </a:tc>
                <a:extLst>
                  <a:ext uri="{0D108BD9-81ED-4DB2-BD59-A6C34878D82A}">
                    <a16:rowId xmlns:a16="http://schemas.microsoft.com/office/drawing/2014/main" val="10004"/>
                  </a:ext>
                </a:extLst>
              </a:tr>
              <a:tr h="342304">
                <a:tc>
                  <a:txBody>
                    <a:bodyPr/>
                    <a:lstStyle/>
                    <a:p>
                      <a:pPr algn="ctr" fontAlgn="b"/>
                      <a:r>
                        <a:rPr lang="en-GB" sz="1600" b="0" i="0" u="none" strike="noStrike" noProof="0" dirty="0">
                          <a:solidFill>
                            <a:srgbClr val="0C406D"/>
                          </a:solidFill>
                          <a:effectLst/>
                          <a:latin typeface="Calibri Light"/>
                          <a:cs typeface="Calibri Light"/>
                        </a:rPr>
                        <a:t>Stage</a:t>
                      </a:r>
                      <a:r>
                        <a:rPr lang="en-GB" sz="1600" b="0" i="0" u="none" strike="noStrike" baseline="0" noProof="0" dirty="0">
                          <a:solidFill>
                            <a:srgbClr val="0C406D"/>
                          </a:solidFill>
                          <a:effectLst/>
                          <a:latin typeface="Calibri Light"/>
                          <a:cs typeface="Calibri Light"/>
                        </a:rPr>
                        <a:t> 5</a:t>
                      </a:r>
                      <a:endParaRPr lang="en-GB" sz="1600" b="0" i="0" u="none" strike="noStrike" noProof="0" dirty="0">
                        <a:solidFill>
                          <a:srgbClr val="0C406D"/>
                        </a:solidFill>
                        <a:effectLst/>
                        <a:latin typeface="Calibri Light"/>
                        <a:cs typeface="Calibri Light"/>
                      </a:endParaRPr>
                    </a:p>
                  </a:txBody>
                  <a:tcPr marL="12700" marR="12700" marT="12700" marB="0" anchor="b"/>
                </a:tc>
                <a:tc>
                  <a:txBody>
                    <a:bodyPr/>
                    <a:lstStyle/>
                    <a:p>
                      <a:pPr algn="ctr" fontAlgn="b"/>
                      <a:r>
                        <a:rPr lang="it-IT" sz="1600" b="0" i="0" u="none" strike="noStrike" dirty="0">
                          <a:solidFill>
                            <a:srgbClr val="000000"/>
                          </a:solidFill>
                          <a:effectLst/>
                          <a:latin typeface="Calibri Light"/>
                          <a:cs typeface="Calibri Light"/>
                        </a:rPr>
                        <a:t>B</a:t>
                      </a:r>
                    </a:p>
                  </a:txBody>
                  <a:tcPr marL="12700" marR="12700" marT="12700" marB="0" anchor="b"/>
                </a:tc>
                <a:tc>
                  <a:txBody>
                    <a:bodyPr/>
                    <a:lstStyle/>
                    <a:p>
                      <a:pPr algn="ctr" fontAlgn="b"/>
                      <a:r>
                        <a:rPr lang="it-IT" sz="1600" b="0" i="0" u="none" strike="noStrike">
                          <a:solidFill>
                            <a:srgbClr val="000000"/>
                          </a:solidFill>
                          <a:effectLst/>
                          <a:latin typeface="Calibri Light"/>
                          <a:cs typeface="Calibri Light"/>
                        </a:rPr>
                        <a:t>B</a:t>
                      </a:r>
                    </a:p>
                  </a:txBody>
                  <a:tcPr marL="12700" marR="12700" marT="12700" marB="0" anchor="b"/>
                </a:tc>
                <a:tc>
                  <a:txBody>
                    <a:bodyPr/>
                    <a:lstStyle/>
                    <a:p>
                      <a:pPr algn="ctr" fontAlgn="b"/>
                      <a:r>
                        <a:rPr lang="it-IT" sz="1600" b="0" i="0" u="none" strike="noStrike" dirty="0">
                          <a:solidFill>
                            <a:srgbClr val="000000"/>
                          </a:solidFill>
                          <a:effectLst/>
                          <a:latin typeface="Calibri Light"/>
                          <a:cs typeface="Calibri Light"/>
                        </a:rPr>
                        <a:t>A</a:t>
                      </a:r>
                    </a:p>
                  </a:txBody>
                  <a:tcPr marL="12700" marR="12700" marT="12700" marB="0" anchor="b"/>
                </a:tc>
                <a:extLst>
                  <a:ext uri="{0D108BD9-81ED-4DB2-BD59-A6C34878D82A}">
                    <a16:rowId xmlns:a16="http://schemas.microsoft.com/office/drawing/2014/main" val="10005"/>
                  </a:ext>
                </a:extLst>
              </a:tr>
              <a:tr h="342304">
                <a:tc>
                  <a:txBody>
                    <a:bodyPr/>
                    <a:lstStyle/>
                    <a:p>
                      <a:pPr algn="ctr" fontAlgn="b"/>
                      <a:r>
                        <a:rPr lang="en-GB" sz="1600" b="0" i="0" u="none" strike="noStrike" noProof="0" dirty="0">
                          <a:solidFill>
                            <a:srgbClr val="0C406D"/>
                          </a:solidFill>
                          <a:effectLst/>
                          <a:latin typeface="Calibri Light"/>
                          <a:cs typeface="Calibri Light"/>
                        </a:rPr>
                        <a:t>Global Label</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C</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B</a:t>
                      </a:r>
                    </a:p>
                  </a:txBody>
                  <a:tcPr marL="12700" marR="12700" marT="12700" marB="0" anchor="b"/>
                </a:tc>
                <a:tc>
                  <a:txBody>
                    <a:bodyPr/>
                    <a:lstStyle/>
                    <a:p>
                      <a:pPr algn="ctr" fontAlgn="b"/>
                      <a:r>
                        <a:rPr lang="en-GB" sz="1600" b="1" i="0" u="none" strike="noStrike" noProof="0" dirty="0">
                          <a:solidFill>
                            <a:srgbClr val="000000"/>
                          </a:solidFill>
                          <a:effectLst/>
                          <a:latin typeface="Calibri Light"/>
                          <a:cs typeface="Calibri Light"/>
                        </a:rPr>
                        <a:t>F</a:t>
                      </a:r>
                    </a:p>
                  </a:txBody>
                  <a:tcPr marL="12700" marR="12700" marT="12700" marB="0" anchor="b"/>
                </a:tc>
                <a:extLst>
                  <a:ext uri="{0D108BD9-81ED-4DB2-BD59-A6C34878D82A}">
                    <a16:rowId xmlns:a16="http://schemas.microsoft.com/office/drawing/2014/main" val="10006"/>
                  </a:ext>
                </a:extLst>
              </a:tr>
            </a:tbl>
          </a:graphicData>
        </a:graphic>
      </p:graphicFrame>
      <p:sp>
        <p:nvSpPr>
          <p:cNvPr id="4" name="Rettangolo 3"/>
          <p:cNvSpPr/>
          <p:nvPr/>
        </p:nvSpPr>
        <p:spPr>
          <a:xfrm>
            <a:off x="54487" y="1882465"/>
            <a:ext cx="4573455" cy="1287468"/>
          </a:xfrm>
          <a:prstGeom prst="rect">
            <a:avLst/>
          </a:prstGeom>
        </p:spPr>
        <p:txBody>
          <a:bodyPr wrap="square">
            <a:spAutoFit/>
          </a:bodyPr>
          <a:lstStyle/>
          <a:p>
            <a:pPr marL="285750" lvl="0" indent="-285750">
              <a:lnSpc>
                <a:spcPct val="150000"/>
              </a:lnSpc>
              <a:buClr>
                <a:schemeClr val="tx2"/>
              </a:buClr>
              <a:buFont typeface="Wingdings" pitchFamily="2" charset="2"/>
              <a:buChar char="Ø"/>
            </a:pPr>
            <a:r>
              <a:rPr lang="en-GB" dirty="0">
                <a:latin typeface="Arial" panose="020B0604020202020204" pitchFamily="34" charset="0"/>
                <a:cs typeface="Arial" panose="020B0604020202020204" pitchFamily="34" charset="0"/>
              </a:rPr>
              <a:t>Plant C is a good candidate to for implementing energy saving measures. </a:t>
            </a:r>
          </a:p>
          <a:p>
            <a:pPr marL="285750" lvl="0" indent="-285750">
              <a:lnSpc>
                <a:spcPct val="150000"/>
              </a:lnSpc>
              <a:buClr>
                <a:schemeClr val="tx2"/>
              </a:buClr>
              <a:buFont typeface="Wingdings" pitchFamily="2" charset="2"/>
              <a:buChar char="Ø"/>
            </a:pPr>
            <a:r>
              <a:rPr lang="en-GB" dirty="0">
                <a:latin typeface="Arial" panose="020B0604020202020204" pitchFamily="34" charset="0"/>
                <a:cs typeface="Arial" panose="020B0604020202020204" pitchFamily="34" charset="0"/>
              </a:rPr>
              <a:t>Where do inefficiency come from??? </a:t>
            </a:r>
            <a:endParaRPr lang="it-IT" dirty="0">
              <a:latin typeface="Arial" panose="020B0604020202020204" pitchFamily="34" charset="0"/>
              <a:cs typeface="Arial" panose="020B0604020202020204" pitchFamily="34" charset="0"/>
            </a:endParaRPr>
          </a:p>
        </p:txBody>
      </p:sp>
      <p:sp>
        <p:nvSpPr>
          <p:cNvPr id="6" name="Rettangolo 5"/>
          <p:cNvSpPr/>
          <p:nvPr/>
        </p:nvSpPr>
        <p:spPr>
          <a:xfrm>
            <a:off x="1360553" y="1187460"/>
            <a:ext cx="7032759" cy="369332"/>
          </a:xfrm>
          <a:prstGeom prst="rect">
            <a:avLst/>
          </a:prstGeom>
        </p:spPr>
        <p:txBody>
          <a:bodyPr wrap="none">
            <a:spAutoFit/>
          </a:bodyPr>
          <a:lstStyle/>
          <a:p>
            <a:r>
              <a:rPr lang="en-GB" b="1" dirty="0">
                <a:latin typeface="Arial" panose="020B0604020202020204" pitchFamily="34" charset="0"/>
                <a:cs typeface="Arial" panose="020B0604020202020204" pitchFamily="34" charset="0"/>
              </a:rPr>
              <a:t>Rapid Audit analysis: Evaluate and compare WWTP efficiency</a:t>
            </a:r>
            <a:endParaRPr lang="it-IT" b="1" dirty="0">
              <a:latin typeface="Arial" panose="020B0604020202020204" pitchFamily="34" charset="0"/>
              <a:cs typeface="Arial" panose="020B0604020202020204" pitchFamily="34" charset="0"/>
            </a:endParaRPr>
          </a:p>
        </p:txBody>
      </p:sp>
      <p:sp>
        <p:nvSpPr>
          <p:cNvPr id="8" name="Rettangolo 7"/>
          <p:cNvSpPr/>
          <p:nvPr/>
        </p:nvSpPr>
        <p:spPr>
          <a:xfrm>
            <a:off x="374213" y="3923764"/>
            <a:ext cx="8507457" cy="369332"/>
          </a:xfrm>
          <a:prstGeom prst="rect">
            <a:avLst/>
          </a:prstGeom>
        </p:spPr>
        <p:txBody>
          <a:bodyPr wrap="none">
            <a:spAutoFit/>
          </a:bodyPr>
          <a:lstStyle/>
          <a:p>
            <a:r>
              <a:rPr lang="en-GB" b="1" dirty="0">
                <a:latin typeface="Arial" panose="020B0604020202020204" pitchFamily="34" charset="0"/>
                <a:cs typeface="Arial" panose="020B0604020202020204" pitchFamily="34" charset="0"/>
              </a:rPr>
              <a:t>Decision Support analysis: Evaluate and optimize processes within WWTP</a:t>
            </a:r>
            <a:endParaRPr lang="it-IT" b="1" dirty="0">
              <a:latin typeface="Arial" panose="020B0604020202020204" pitchFamily="34" charset="0"/>
              <a:cs typeface="Arial" panose="020B0604020202020204" pitchFamily="34" charset="0"/>
            </a:endParaRPr>
          </a:p>
        </p:txBody>
      </p:sp>
      <p:sp>
        <p:nvSpPr>
          <p:cNvPr id="9" name="Rettangolo 8"/>
          <p:cNvSpPr/>
          <p:nvPr/>
        </p:nvSpPr>
        <p:spPr>
          <a:xfrm>
            <a:off x="4857339" y="4441363"/>
            <a:ext cx="4132074" cy="2146742"/>
          </a:xfrm>
          <a:prstGeom prst="rect">
            <a:avLst/>
          </a:prstGeom>
        </p:spPr>
        <p:txBody>
          <a:bodyPr wrap="square">
            <a:spAutoFit/>
          </a:bodyPr>
          <a:lstStyle/>
          <a:p>
            <a:pPr marL="285750" lvl="0" indent="-285750">
              <a:lnSpc>
                <a:spcPct val="150000"/>
              </a:lnSpc>
              <a:buClr>
                <a:schemeClr val="tx2"/>
              </a:buClr>
              <a:buFont typeface="Wingdings" pitchFamily="2" charset="2"/>
              <a:buChar char="Ø"/>
            </a:pPr>
            <a:r>
              <a:rPr lang="en-GB" dirty="0">
                <a:latin typeface="Arial" panose="020B0604020202020204" pitchFamily="34" charset="0"/>
                <a:cs typeface="Arial" panose="020B0604020202020204" pitchFamily="34" charset="0"/>
              </a:rPr>
              <a:t>Plant A and C should look at their pumping station</a:t>
            </a:r>
          </a:p>
          <a:p>
            <a:pPr marL="285750" lvl="0" indent="-285750">
              <a:lnSpc>
                <a:spcPct val="150000"/>
              </a:lnSpc>
              <a:buClr>
                <a:schemeClr val="tx2"/>
              </a:buClr>
              <a:buFont typeface="Wingdings" pitchFamily="2" charset="2"/>
              <a:buChar char="Ø"/>
            </a:pPr>
            <a:r>
              <a:rPr lang="en-GB" dirty="0">
                <a:latin typeface="Arial" panose="020B0604020202020204" pitchFamily="34" charset="0"/>
                <a:cs typeface="Arial" panose="020B0604020202020204" pitchFamily="34" charset="0"/>
              </a:rPr>
              <a:t>Plant C has very likely a low efficient aeration system, as well as low efficient UV lamp </a:t>
            </a:r>
            <a:endParaRPr lang="it-IT"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AB16C807-A821-7940-89A3-8E53502E648B}"/>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Immagine 10" descr="logo.png">
            <a:extLst>
              <a:ext uri="{FF2B5EF4-FFF2-40B4-BE49-F238E27FC236}">
                <a16:creationId xmlns:a16="http://schemas.microsoft.com/office/drawing/2014/main" id="{F70144A2-878C-C140-8E4A-8D8ADB6313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
        <p:nvSpPr>
          <p:cNvPr id="25" name="Title 1">
            <a:extLst>
              <a:ext uri="{FF2B5EF4-FFF2-40B4-BE49-F238E27FC236}">
                <a16:creationId xmlns:a16="http://schemas.microsoft.com/office/drawing/2014/main" id="{D4F91B9C-A782-C249-B12F-A9B39CEB12FB}"/>
              </a:ext>
            </a:extLst>
          </p:cNvPr>
          <p:cNvSpPr txBox="1">
            <a:spLocks/>
          </p:cNvSpPr>
          <p:nvPr/>
        </p:nvSpPr>
        <p:spPr>
          <a:xfrm>
            <a:off x="1259632" y="332752"/>
            <a:ext cx="7433452" cy="864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a:lstStyle>
          <a:p>
            <a:r>
              <a:rPr lang="en-GB" dirty="0"/>
              <a:t>Application of methodology: Case studies</a:t>
            </a:r>
          </a:p>
        </p:txBody>
      </p:sp>
    </p:spTree>
    <p:extLst>
      <p:ext uri="{BB962C8B-B14F-4D97-AF65-F5344CB8AC3E}">
        <p14:creationId xmlns:p14="http://schemas.microsoft.com/office/powerpoint/2010/main" val="2249146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Schermata 2018-06-25 alle 12.19.48.png"/>
          <p:cNvPicPr>
            <a:picLocks noChangeAspect="1"/>
          </p:cNvPicPr>
          <p:nvPr/>
        </p:nvPicPr>
        <p:blipFill rotWithShape="1">
          <a:blip r:embed="rId3">
            <a:extLst>
              <a:ext uri="{28A0092B-C50C-407E-A947-70E740481C1C}">
                <a14:useLocalDpi xmlns:a14="http://schemas.microsoft.com/office/drawing/2010/main" val="0"/>
              </a:ext>
            </a:extLst>
          </a:blip>
          <a:srcRect l="28695" t="10329" r="27330"/>
          <a:stretch/>
        </p:blipFill>
        <p:spPr>
          <a:xfrm>
            <a:off x="94457" y="2330005"/>
            <a:ext cx="3343738" cy="4261484"/>
          </a:xfrm>
          <a:prstGeom prst="rect">
            <a:avLst/>
          </a:prstGeom>
        </p:spPr>
      </p:pic>
      <p:sp>
        <p:nvSpPr>
          <p:cNvPr id="3" name="Rettangolo 2"/>
          <p:cNvSpPr/>
          <p:nvPr/>
        </p:nvSpPr>
        <p:spPr>
          <a:xfrm>
            <a:off x="750640" y="1490643"/>
            <a:ext cx="7672180" cy="646331"/>
          </a:xfrm>
          <a:prstGeom prst="rect">
            <a:avLst/>
          </a:prstGeom>
        </p:spPr>
        <p:txBody>
          <a:bodyPr wrap="none">
            <a:spAutoFit/>
          </a:bodyPr>
          <a:lstStyle/>
          <a:p>
            <a:r>
              <a:rPr lang="en-GB" dirty="0">
                <a:latin typeface="Calibri Light"/>
                <a:cs typeface="Calibri Light"/>
              </a:rPr>
              <a:t>ENERWATER methodology</a:t>
            </a:r>
            <a:r>
              <a:rPr lang="en-GB" dirty="0">
                <a:latin typeface="Calibri Light"/>
                <a:cs typeface="Calibri Light"/>
                <a:hlinkClick r:id="rId4"/>
              </a:rPr>
              <a:t>: </a:t>
            </a:r>
            <a:r>
              <a:rPr lang="en-GB" dirty="0">
                <a:latin typeface="Calibri Light"/>
                <a:cs typeface="Calibri Light"/>
                <a:hlinkClick r:id="rId5"/>
              </a:rPr>
              <a:t>http://www.enerwater.eu/download-documentation/</a:t>
            </a:r>
            <a:endParaRPr lang="en-GB" dirty="0">
              <a:latin typeface="Calibri Light"/>
              <a:cs typeface="Calibri Light"/>
            </a:endParaRPr>
          </a:p>
          <a:p>
            <a:r>
              <a:rPr lang="en-GB" dirty="0">
                <a:latin typeface="Calibri Light"/>
                <a:cs typeface="Calibri Light"/>
              </a:rPr>
              <a:t>ENERWATER online tool: </a:t>
            </a:r>
            <a:r>
              <a:rPr lang="en-GB" dirty="0">
                <a:latin typeface="Calibri Light"/>
                <a:cs typeface="Calibri Light"/>
                <a:hlinkClick r:id="rId4"/>
              </a:rPr>
              <a:t>https://enerwater-h2020.wtelecom.es</a:t>
            </a:r>
            <a:endParaRPr lang="en-GB" dirty="0">
              <a:latin typeface="Calibri Light"/>
              <a:cs typeface="Calibri Light"/>
            </a:endParaRPr>
          </a:p>
        </p:txBody>
      </p:sp>
      <p:sp>
        <p:nvSpPr>
          <p:cNvPr id="4" name="Rettangolo 3"/>
          <p:cNvSpPr/>
          <p:nvPr/>
        </p:nvSpPr>
        <p:spPr>
          <a:xfrm>
            <a:off x="1491688" y="5517554"/>
            <a:ext cx="1406680" cy="369332"/>
          </a:xfrm>
          <a:prstGeom prst="rect">
            <a:avLst/>
          </a:prstGeom>
        </p:spPr>
        <p:txBody>
          <a:bodyPr wrap="none">
            <a:spAutoFit/>
          </a:bodyPr>
          <a:lstStyle/>
          <a:p>
            <a:r>
              <a:rPr lang="en-GB" dirty="0">
                <a:latin typeface="Calibri Light"/>
                <a:cs typeface="Calibri Light"/>
              </a:rPr>
              <a:t>Register here</a:t>
            </a:r>
            <a:endParaRPr lang="it-IT" dirty="0"/>
          </a:p>
        </p:txBody>
      </p:sp>
      <p:sp>
        <p:nvSpPr>
          <p:cNvPr id="6" name="Freccia sinistra 5"/>
          <p:cNvSpPr/>
          <p:nvPr/>
        </p:nvSpPr>
        <p:spPr>
          <a:xfrm rot="5400000">
            <a:off x="1916095" y="5115784"/>
            <a:ext cx="417811" cy="385729"/>
          </a:xfrm>
          <a:prstGeom prst="leftArrow">
            <a:avLst>
              <a:gd name="adj1" fmla="val 39116"/>
              <a:gd name="adj2" fmla="val 50000"/>
            </a:avLst>
          </a:prstGeom>
          <a:ln/>
        </p:spPr>
        <p:style>
          <a:lnRef idx="1">
            <a:schemeClr val="accent1"/>
          </a:lnRef>
          <a:fillRef idx="3">
            <a:schemeClr val="accent1"/>
          </a:fillRef>
          <a:effectRef idx="2">
            <a:schemeClr val="accent1"/>
          </a:effectRef>
          <a:fontRef idx="minor">
            <a:schemeClr val="lt1"/>
          </a:fontRef>
        </p:style>
        <p:txBody>
          <a:bodyPr/>
          <a:lstStyle/>
          <a:p>
            <a:endParaRPr lang="it-IT"/>
          </a:p>
        </p:txBody>
      </p:sp>
      <p:pic>
        <p:nvPicPr>
          <p:cNvPr id="7" name="Immagine 6" descr="Schermata 2018-06-25 alle 12.31.01.png"/>
          <p:cNvPicPr>
            <a:picLocks noChangeAspect="1"/>
          </p:cNvPicPr>
          <p:nvPr/>
        </p:nvPicPr>
        <p:blipFill rotWithShape="1">
          <a:blip r:embed="rId6">
            <a:extLst>
              <a:ext uri="{28A0092B-C50C-407E-A947-70E740481C1C}">
                <a14:useLocalDpi xmlns:a14="http://schemas.microsoft.com/office/drawing/2010/main" val="0"/>
              </a:ext>
            </a:extLst>
          </a:blip>
          <a:srcRect l="17136" t="10304" r="16063"/>
          <a:stretch/>
        </p:blipFill>
        <p:spPr>
          <a:xfrm>
            <a:off x="3590741" y="2330005"/>
            <a:ext cx="5428160" cy="4555379"/>
          </a:xfrm>
          <a:prstGeom prst="rect">
            <a:avLst/>
          </a:prstGeom>
        </p:spPr>
      </p:pic>
      <p:sp>
        <p:nvSpPr>
          <p:cNvPr id="5" name="Title 4">
            <a:extLst>
              <a:ext uri="{FF2B5EF4-FFF2-40B4-BE49-F238E27FC236}">
                <a16:creationId xmlns:a16="http://schemas.microsoft.com/office/drawing/2014/main" id="{A6EE9BE0-2B0F-2144-B5A6-5FC91B7B2DE9}"/>
              </a:ext>
            </a:extLst>
          </p:cNvPr>
          <p:cNvSpPr>
            <a:spLocks noGrp="1"/>
          </p:cNvSpPr>
          <p:nvPr>
            <p:ph type="title"/>
          </p:nvPr>
        </p:nvSpPr>
        <p:spPr>
          <a:xfrm>
            <a:off x="1403648" y="403200"/>
            <a:ext cx="5688632" cy="864000"/>
          </a:xfrm>
        </p:spPr>
        <p:txBody>
          <a:bodyPr/>
          <a:lstStyle/>
          <a:p>
            <a:r>
              <a:rPr lang="en-GB" dirty="0"/>
              <a:t>ENERWATER online tool is (almost) ready to use</a:t>
            </a:r>
          </a:p>
        </p:txBody>
      </p:sp>
      <p:pic>
        <p:nvPicPr>
          <p:cNvPr id="11" name="Immagine 10" descr="logo.png">
            <a:extLst>
              <a:ext uri="{FF2B5EF4-FFF2-40B4-BE49-F238E27FC236}">
                <a16:creationId xmlns:a16="http://schemas.microsoft.com/office/drawing/2014/main" id="{AF0562C9-4B9D-0040-B704-46B0050CF5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2598271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4" descr="Resultado de imaxes para logo FP7"/>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en-GB" altLang="es-ES">
              <a:solidFill>
                <a:srgbClr val="000000"/>
              </a:solidFill>
              <a:latin typeface="Calibri Light"/>
              <a:cs typeface="Calibri Light"/>
            </a:endParaRPr>
          </a:p>
        </p:txBody>
      </p:sp>
      <p:pic>
        <p:nvPicPr>
          <p:cNvPr id="14" name="Picture 2" descr="Image result for icono documento"/>
          <p:cNvPicPr>
            <a:picLocks noChangeAspect="1" noChangeArrowheads="1"/>
          </p:cNvPicPr>
          <p:nvPr/>
        </p:nvPicPr>
        <p:blipFill rotWithShape="1">
          <a:blip r:embed="rId3">
            <a:extLst>
              <a:ext uri="{28A0092B-C50C-407E-A947-70E740481C1C}">
                <a14:useLocalDpi xmlns:a14="http://schemas.microsoft.com/office/drawing/2010/main" val="0"/>
              </a:ext>
            </a:extLst>
          </a:blip>
          <a:srcRect b="9754"/>
          <a:stretch/>
        </p:blipFill>
        <p:spPr bwMode="auto">
          <a:xfrm>
            <a:off x="544798" y="3092545"/>
            <a:ext cx="2008075" cy="1963216"/>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8 Rectángulo"/>
          <p:cNvSpPr>
            <a:spLocks noChangeArrowheads="1"/>
          </p:cNvSpPr>
          <p:nvPr/>
        </p:nvSpPr>
        <p:spPr bwMode="auto">
          <a:xfrm>
            <a:off x="270068" y="1459885"/>
            <a:ext cx="8744755" cy="830997"/>
          </a:xfrm>
          <a:prstGeom prst="rect">
            <a:avLst/>
          </a:prstGeom>
          <a:noFill/>
          <a:ln w="9525">
            <a:noFill/>
            <a:miter lim="800000"/>
            <a:headEnd/>
            <a:tailEnd/>
          </a:ln>
        </p:spPr>
        <p:txBody>
          <a:bodyPr wrap="square">
            <a:spAutoFit/>
          </a:bodyPr>
          <a:lstStyle/>
          <a:p>
            <a:pPr algn="ctr" eaLnBrk="1" hangingPunct="1"/>
            <a:r>
              <a:rPr lang="en-GB" altLang="es-ES" sz="2400" b="1" dirty="0">
                <a:solidFill>
                  <a:schemeClr val="tx1">
                    <a:lumMod val="75000"/>
                    <a:lumOff val="25000"/>
                  </a:schemeClr>
                </a:solidFill>
                <a:latin typeface="Arial" panose="020B0604020202020204" pitchFamily="34" charset="0"/>
                <a:cs typeface="Arial" panose="020B0604020202020204" pitchFamily="34" charset="0"/>
              </a:rPr>
              <a:t>ENERWATER is proposing a new standard for WWTP energy efficiency</a:t>
            </a:r>
          </a:p>
        </p:txBody>
      </p:sp>
      <p:sp>
        <p:nvSpPr>
          <p:cNvPr id="16" name="Mide la energía consumida y determina los KPI"/>
          <p:cNvSpPr txBox="1"/>
          <p:nvPr/>
        </p:nvSpPr>
        <p:spPr>
          <a:xfrm>
            <a:off x="384313" y="2498434"/>
            <a:ext cx="2387487" cy="71814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1800"/>
            </a:lvl1pPr>
          </a:lstStyle>
          <a:p>
            <a:pPr algn="ctr" defTabSz="584200" eaLnBrk="1" fontAlgn="auto">
              <a:spcBef>
                <a:spcPts val="0"/>
              </a:spcBef>
              <a:spcAft>
                <a:spcPts val="0"/>
              </a:spcAft>
            </a:pPr>
            <a:r>
              <a:rPr lang="en-GB" sz="2000" kern="0" dirty="0">
                <a:solidFill>
                  <a:srgbClr val="0070C0"/>
                </a:solidFill>
                <a:latin typeface="Arial" panose="020B0604020202020204" pitchFamily="34" charset="0"/>
                <a:cs typeface="Arial" panose="020B0604020202020204" pitchFamily="34" charset="0"/>
                <a:sym typeface="Helvetica Light"/>
              </a:rPr>
              <a:t>ENERWATER methodology</a:t>
            </a:r>
          </a:p>
        </p:txBody>
      </p:sp>
      <p:pic>
        <p:nvPicPr>
          <p:cNvPr id="17" name="Picture 4" descr="Image result for icon standard docum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0294" y="3142226"/>
            <a:ext cx="1913535" cy="1913535"/>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2 Flecha derecha"/>
          <p:cNvSpPr/>
          <p:nvPr/>
        </p:nvSpPr>
        <p:spPr>
          <a:xfrm>
            <a:off x="2446040" y="3150800"/>
            <a:ext cx="1238050" cy="1774518"/>
          </a:xfrm>
          <a:prstGeom prst="rightArrow">
            <a:avLst>
              <a:gd name="adj1" fmla="val 50000"/>
              <a:gd name="adj2" fmla="val 75709"/>
            </a:avLst>
          </a:prstGeom>
          <a:solidFill>
            <a:schemeClr val="bg1">
              <a:lumMod val="8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latin typeface="Arial" panose="020B0604020202020204" pitchFamily="34" charset="0"/>
              <a:cs typeface="Arial" panose="020B0604020202020204" pitchFamily="34" charset="0"/>
            </a:endParaRPr>
          </a:p>
        </p:txBody>
      </p:sp>
      <p:pic>
        <p:nvPicPr>
          <p:cNvPr id="20" name="Picture 8" descr="Image result for icon technical repo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972" y="3197477"/>
            <a:ext cx="1504950" cy="1681163"/>
          </a:xfrm>
          <a:prstGeom prst="rect">
            <a:avLst/>
          </a:prstGeom>
          <a:noFill/>
          <a:extLst>
            <a:ext uri="{909E8E84-426E-40dd-AFC4-6F175D3DCCD1}">
              <a14:hiddenFill xmlns:a14="http://schemas.microsoft.com/office/drawing/2010/main" xmlns="">
                <a:solidFill>
                  <a:srgbClr val="FFFFFF"/>
                </a:solidFill>
              </a14:hiddenFill>
            </a:ext>
          </a:extLst>
        </p:spPr>
      </p:pic>
      <p:sp>
        <p:nvSpPr>
          <p:cNvPr id="21" name="18 Flecha derecha"/>
          <p:cNvSpPr/>
          <p:nvPr/>
        </p:nvSpPr>
        <p:spPr>
          <a:xfrm>
            <a:off x="5540356" y="3104122"/>
            <a:ext cx="1238050" cy="1774518"/>
          </a:xfrm>
          <a:prstGeom prst="rightArrow">
            <a:avLst>
              <a:gd name="adj1" fmla="val 50000"/>
              <a:gd name="adj2" fmla="val 75709"/>
            </a:avLst>
          </a:prstGeom>
          <a:solidFill>
            <a:schemeClr val="bg1">
              <a:lumMod val="8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latin typeface="Arial" panose="020B0604020202020204" pitchFamily="34" charset="0"/>
              <a:cs typeface="Arial" panose="020B0604020202020204" pitchFamily="34" charset="0"/>
            </a:endParaRPr>
          </a:p>
        </p:txBody>
      </p:sp>
      <p:sp>
        <p:nvSpPr>
          <p:cNvPr id="22" name="Mide la energía consumida y determina los KPI"/>
          <p:cNvSpPr txBox="1"/>
          <p:nvPr/>
        </p:nvSpPr>
        <p:spPr>
          <a:xfrm>
            <a:off x="3648218" y="2521607"/>
            <a:ext cx="1988453" cy="41036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1800"/>
            </a:lvl1pPr>
          </a:lstStyle>
          <a:p>
            <a:pPr algn="ctr" defTabSz="584200" eaLnBrk="1" fontAlgn="auto">
              <a:spcBef>
                <a:spcPts val="0"/>
              </a:spcBef>
              <a:spcAft>
                <a:spcPts val="0"/>
              </a:spcAft>
            </a:pPr>
            <a:r>
              <a:rPr lang="en-GB" sz="2000" kern="0" dirty="0">
                <a:solidFill>
                  <a:srgbClr val="0070C0"/>
                </a:solidFill>
                <a:latin typeface="Arial" panose="020B0604020202020204" pitchFamily="34" charset="0"/>
                <a:cs typeface="Arial" panose="020B0604020202020204" pitchFamily="34" charset="0"/>
                <a:sym typeface="Helvetica Light"/>
              </a:rPr>
              <a:t>Technical report</a:t>
            </a:r>
          </a:p>
        </p:txBody>
      </p:sp>
      <p:sp>
        <p:nvSpPr>
          <p:cNvPr id="23" name="Mide la energía consumida y determina los KPI"/>
          <p:cNvSpPr txBox="1"/>
          <p:nvPr/>
        </p:nvSpPr>
        <p:spPr>
          <a:xfrm>
            <a:off x="6643763" y="2498433"/>
            <a:ext cx="1988453" cy="71814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1800"/>
            </a:lvl1pPr>
          </a:lstStyle>
          <a:p>
            <a:pPr algn="ctr" defTabSz="584200" eaLnBrk="1" fontAlgn="auto">
              <a:spcBef>
                <a:spcPts val="0"/>
              </a:spcBef>
              <a:spcAft>
                <a:spcPts val="0"/>
              </a:spcAft>
            </a:pPr>
            <a:r>
              <a:rPr lang="en-GB" sz="2000" kern="0">
                <a:solidFill>
                  <a:srgbClr val="0070C0"/>
                </a:solidFill>
                <a:latin typeface="Arial" panose="020B0604020202020204" pitchFamily="34" charset="0"/>
                <a:cs typeface="Arial" panose="020B0604020202020204" pitchFamily="34" charset="0"/>
                <a:sym typeface="Helvetica Light"/>
              </a:rPr>
              <a:t>European standard</a:t>
            </a:r>
          </a:p>
        </p:txBody>
      </p:sp>
      <p:sp>
        <p:nvSpPr>
          <p:cNvPr id="24" name="Mide la energía consumida y determina los KPI"/>
          <p:cNvSpPr txBox="1"/>
          <p:nvPr/>
        </p:nvSpPr>
        <p:spPr>
          <a:xfrm>
            <a:off x="2045080" y="4638198"/>
            <a:ext cx="1988453" cy="133369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1800"/>
            </a:lvl1pPr>
          </a:lstStyle>
          <a:p>
            <a:pPr algn="ctr" defTabSz="584200" eaLnBrk="1" fontAlgn="auto">
              <a:spcBef>
                <a:spcPts val="0"/>
              </a:spcBef>
              <a:spcAft>
                <a:spcPts val="0"/>
              </a:spcAft>
            </a:pPr>
            <a:r>
              <a:rPr lang="en-GB" sz="2000" kern="0">
                <a:solidFill>
                  <a:srgbClr val="0070C0"/>
                </a:solidFill>
                <a:latin typeface="Arial" panose="020B0604020202020204" pitchFamily="34" charset="0"/>
                <a:cs typeface="Arial" panose="020B0604020202020204" pitchFamily="34" charset="0"/>
                <a:sym typeface="Helvetica Light"/>
              </a:rPr>
              <a:t>Preparing report jointly with Working Group 40 </a:t>
            </a:r>
          </a:p>
        </p:txBody>
      </p:sp>
      <p:sp>
        <p:nvSpPr>
          <p:cNvPr id="25" name="Mide la energía consumida y determina los KPI"/>
          <p:cNvSpPr txBox="1"/>
          <p:nvPr/>
        </p:nvSpPr>
        <p:spPr>
          <a:xfrm>
            <a:off x="5165154" y="4809540"/>
            <a:ext cx="1988453" cy="1025922"/>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1800"/>
            </a:lvl1pPr>
          </a:lstStyle>
          <a:p>
            <a:pPr algn="ctr" defTabSz="584200" eaLnBrk="1" fontAlgn="auto">
              <a:spcBef>
                <a:spcPts val="0"/>
              </a:spcBef>
              <a:spcAft>
                <a:spcPts val="0"/>
              </a:spcAft>
            </a:pPr>
            <a:r>
              <a:rPr lang="en-GB" sz="2000" kern="0">
                <a:solidFill>
                  <a:srgbClr val="0070C0"/>
                </a:solidFill>
                <a:latin typeface="Arial" panose="020B0604020202020204" pitchFamily="34" charset="0"/>
                <a:cs typeface="Arial" panose="020B0604020202020204" pitchFamily="34" charset="0"/>
                <a:sym typeface="Helvetica Light"/>
              </a:rPr>
              <a:t>To be voted by </a:t>
            </a:r>
          </a:p>
          <a:p>
            <a:pPr algn="ctr" defTabSz="584200" eaLnBrk="1" fontAlgn="auto">
              <a:spcBef>
                <a:spcPts val="0"/>
              </a:spcBef>
              <a:spcAft>
                <a:spcPts val="0"/>
              </a:spcAft>
            </a:pPr>
            <a:r>
              <a:rPr lang="en-GB" sz="2000" kern="0">
                <a:solidFill>
                  <a:srgbClr val="0070C0"/>
                </a:solidFill>
                <a:latin typeface="Arial" panose="020B0604020202020204" pitchFamily="34" charset="0"/>
                <a:cs typeface="Arial" panose="020B0604020202020204" pitchFamily="34" charset="0"/>
                <a:sym typeface="Helvetica Light"/>
              </a:rPr>
              <a:t>CEN/TC-165 members</a:t>
            </a:r>
          </a:p>
        </p:txBody>
      </p:sp>
      <p:sp>
        <p:nvSpPr>
          <p:cNvPr id="2" name="Title 1">
            <a:extLst>
              <a:ext uri="{FF2B5EF4-FFF2-40B4-BE49-F238E27FC236}">
                <a16:creationId xmlns:a16="http://schemas.microsoft.com/office/drawing/2014/main" id="{3CFA7129-9641-744C-B4BC-AF37F663F12D}"/>
              </a:ext>
            </a:extLst>
          </p:cNvPr>
          <p:cNvSpPr>
            <a:spLocks noGrp="1"/>
          </p:cNvSpPr>
          <p:nvPr>
            <p:ph type="title"/>
          </p:nvPr>
        </p:nvSpPr>
        <p:spPr>
          <a:xfrm>
            <a:off x="1403647" y="403200"/>
            <a:ext cx="5749959" cy="864000"/>
          </a:xfrm>
        </p:spPr>
        <p:txBody>
          <a:bodyPr/>
          <a:lstStyle/>
          <a:p>
            <a:r>
              <a:rPr lang="en-GB" dirty="0"/>
              <a:t>ENERWATER evolving to an European Standard</a:t>
            </a:r>
          </a:p>
        </p:txBody>
      </p:sp>
      <p:sp>
        <p:nvSpPr>
          <p:cNvPr id="19" name="Rectangle 18">
            <a:extLst>
              <a:ext uri="{FF2B5EF4-FFF2-40B4-BE49-F238E27FC236}">
                <a16:creationId xmlns:a16="http://schemas.microsoft.com/office/drawing/2014/main" id="{3E088241-0B59-A04E-A70C-FF74422C9857}"/>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Immagine 10" descr="logo.png">
            <a:extLst>
              <a:ext uri="{FF2B5EF4-FFF2-40B4-BE49-F238E27FC236}">
                <a16:creationId xmlns:a16="http://schemas.microsoft.com/office/drawing/2014/main" id="{AAADF5F4-1406-D64F-AB26-5FA8174F15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1613096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AutoShape 7" descr="Resultado de imagen de linkedin"/>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latin typeface="Calibri Light"/>
              <a:cs typeface="Calibri Light"/>
            </a:endParaRPr>
          </a:p>
        </p:txBody>
      </p:sp>
      <p:sp>
        <p:nvSpPr>
          <p:cNvPr id="37897" name="3 Subtítulo"/>
          <p:cNvSpPr txBox="1">
            <a:spLocks/>
          </p:cNvSpPr>
          <p:nvPr/>
        </p:nvSpPr>
        <p:spPr bwMode="auto">
          <a:xfrm>
            <a:off x="-4762" y="5400746"/>
            <a:ext cx="9144000" cy="172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GB" sz="2000" dirty="0">
                <a:solidFill>
                  <a:srgbClr val="898989"/>
                </a:solidFill>
                <a:latin typeface="Calibri Light"/>
                <a:cs typeface="Calibri Light"/>
              </a:rPr>
              <a:t>Acknowledgements &amp; Disclaimer:</a:t>
            </a:r>
          </a:p>
          <a:p>
            <a:pPr algn="ctr" eaLnBrk="1" hangingPunct="1">
              <a:buFont typeface="Arial" charset="0"/>
              <a:buNone/>
            </a:pPr>
            <a:r>
              <a:rPr lang="en-GB" sz="1400" dirty="0">
                <a:solidFill>
                  <a:srgbClr val="898989"/>
                </a:solidFill>
                <a:latin typeface="Calibri Light"/>
                <a:cs typeface="Calibri Light"/>
              </a:rPr>
              <a:t>The ENERWATER project has received funding  from the European Union’s Horizon 2020 research and innovation programme under grant agreement No 649819 (H2020-EE-2014-3-MarketUptake). Although the project's information is considered accurate, no responsibility will be accepted for any subsequent use thereof. The EC accepts no responsibility or liability whatsoever with regard to the presented material, and the work hereby presented does not anticipate the Commission's future policy in this area. </a:t>
            </a:r>
            <a:endParaRPr lang="es-ES" sz="1400" dirty="0">
              <a:solidFill>
                <a:srgbClr val="898989"/>
              </a:solidFill>
              <a:latin typeface="Calibri Light"/>
              <a:cs typeface="Calibri Light"/>
            </a:endParaRPr>
          </a:p>
        </p:txBody>
      </p:sp>
      <p:pic>
        <p:nvPicPr>
          <p:cNvPr id="1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935" y="4972445"/>
            <a:ext cx="609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14 Rectángulo"/>
          <p:cNvSpPr>
            <a:spLocks noChangeArrowheads="1"/>
          </p:cNvSpPr>
          <p:nvPr/>
        </p:nvSpPr>
        <p:spPr bwMode="auto">
          <a:xfrm>
            <a:off x="662078" y="4893070"/>
            <a:ext cx="220888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 sz="2000" dirty="0">
                <a:latin typeface="Calibri Light"/>
                <a:cs typeface="Calibri Light"/>
                <a:hlinkClick r:id="rId4"/>
              </a:rPr>
              <a:t>www.enerwater.eu</a:t>
            </a:r>
            <a:r>
              <a:rPr lang="es-ES" sz="2000" dirty="0">
                <a:latin typeface="Calibri Light"/>
                <a:cs typeface="Calibri Light"/>
              </a:rPr>
              <a:t> </a:t>
            </a:r>
          </a:p>
        </p:txBody>
      </p:sp>
      <p:sp>
        <p:nvSpPr>
          <p:cNvPr id="18" name="16 Rectángulo"/>
          <p:cNvSpPr>
            <a:spLocks noChangeArrowheads="1"/>
          </p:cNvSpPr>
          <p:nvPr/>
        </p:nvSpPr>
        <p:spPr bwMode="auto">
          <a:xfrm>
            <a:off x="7055735" y="5015308"/>
            <a:ext cx="166309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 dirty="0">
                <a:latin typeface="Calibri Light"/>
                <a:cs typeface="Calibri Light"/>
              </a:rPr>
              <a:t>@</a:t>
            </a:r>
            <a:r>
              <a:rPr lang="es-ES" dirty="0" err="1">
                <a:latin typeface="Calibri Light"/>
                <a:cs typeface="Calibri Light"/>
              </a:rPr>
              <a:t>EnerwaterPro</a:t>
            </a:r>
            <a:r>
              <a:rPr lang="es-ES" dirty="0">
                <a:latin typeface="Calibri Light"/>
                <a:cs typeface="Calibri Light"/>
              </a:rPr>
              <a:t> </a:t>
            </a:r>
          </a:p>
        </p:txBody>
      </p:sp>
      <p:pic>
        <p:nvPicPr>
          <p:cNvPr id="19" name="Picture 9" descr="Resultado de imagen de linkedi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2303" y="4938184"/>
            <a:ext cx="431800"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18 Rectángulo"/>
          <p:cNvSpPr>
            <a:spLocks noChangeArrowheads="1"/>
          </p:cNvSpPr>
          <p:nvPr/>
        </p:nvSpPr>
        <p:spPr bwMode="auto">
          <a:xfrm>
            <a:off x="3727753" y="5000097"/>
            <a:ext cx="20955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s-ES" dirty="0">
                <a:latin typeface="Calibri Light"/>
                <a:cs typeface="Calibri Light"/>
              </a:rPr>
              <a:t>ENERWATER Project</a:t>
            </a:r>
          </a:p>
        </p:txBody>
      </p:sp>
      <p:sp>
        <p:nvSpPr>
          <p:cNvPr id="2" name="Segnaposto numero diapositiva 1"/>
          <p:cNvSpPr>
            <a:spLocks noGrp="1"/>
          </p:cNvSpPr>
          <p:nvPr>
            <p:ph type="sldNum" sz="quarter" idx="12"/>
          </p:nvPr>
        </p:nvSpPr>
        <p:spPr/>
        <p:txBody>
          <a:bodyPr/>
          <a:lstStyle/>
          <a:p>
            <a:endParaRPr lang="it-IT" dirty="0">
              <a:latin typeface="Calibri Light"/>
              <a:cs typeface="Calibri Light"/>
            </a:endParaRPr>
          </a:p>
        </p:txBody>
      </p:sp>
      <p:sp>
        <p:nvSpPr>
          <p:cNvPr id="22" name="Rectangle 21">
            <a:extLst>
              <a:ext uri="{FF2B5EF4-FFF2-40B4-BE49-F238E27FC236}">
                <a16:creationId xmlns:a16="http://schemas.microsoft.com/office/drawing/2014/main" id="{9279DE50-6AA3-174F-8A1A-A8389B37FC88}"/>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A9C6C481-20DA-0C4D-A05C-6E2ADEBF6F82}"/>
              </a:ext>
            </a:extLst>
          </p:cNvPr>
          <p:cNvPicPr>
            <a:picLocks noChangeAspect="1"/>
          </p:cNvPicPr>
          <p:nvPr/>
        </p:nvPicPr>
        <p:blipFill>
          <a:blip r:embed="rId6"/>
          <a:stretch>
            <a:fillRect/>
          </a:stretch>
        </p:blipFill>
        <p:spPr>
          <a:xfrm>
            <a:off x="756191" y="1443210"/>
            <a:ext cx="8038623" cy="3280824"/>
          </a:xfrm>
          <a:prstGeom prst="rect">
            <a:avLst/>
          </a:prstGeom>
        </p:spPr>
      </p:pic>
      <p:pic>
        <p:nvPicPr>
          <p:cNvPr id="25" name="Immagine 30">
            <a:extLst>
              <a:ext uri="{FF2B5EF4-FFF2-40B4-BE49-F238E27FC236}">
                <a16:creationId xmlns:a16="http://schemas.microsoft.com/office/drawing/2014/main" id="{DE6F5325-4E6D-F34A-8F03-ADED7AF9A52A}"/>
              </a:ext>
            </a:extLst>
          </p:cNvPr>
          <p:cNvPicPr>
            <a:picLocks noChangeAspect="1"/>
          </p:cNvPicPr>
          <p:nvPr/>
        </p:nvPicPr>
        <p:blipFill>
          <a:blip r:embed="rId7"/>
          <a:stretch>
            <a:fillRect/>
          </a:stretch>
        </p:blipFill>
        <p:spPr>
          <a:xfrm>
            <a:off x="7391429" y="0"/>
            <a:ext cx="1766375" cy="692696"/>
          </a:xfrm>
          <a:prstGeom prst="rect">
            <a:avLst/>
          </a:prstGeom>
        </p:spPr>
      </p:pic>
      <p:pic>
        <p:nvPicPr>
          <p:cNvPr id="26" name="Immagine 10" descr="logo.png">
            <a:extLst>
              <a:ext uri="{FF2B5EF4-FFF2-40B4-BE49-F238E27FC236}">
                <a16:creationId xmlns:a16="http://schemas.microsoft.com/office/drawing/2014/main" id="{5561E953-A933-F744-8771-3DD841CC78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32114" y="-14953"/>
            <a:ext cx="1959645" cy="923673"/>
          </a:xfrm>
          <a:prstGeom prst="rect">
            <a:avLst/>
          </a:prstGeom>
        </p:spPr>
      </p:pic>
    </p:spTree>
    <p:extLst>
      <p:ext uri="{BB962C8B-B14F-4D97-AF65-F5344CB8AC3E}">
        <p14:creationId xmlns:p14="http://schemas.microsoft.com/office/powerpoint/2010/main" val="2976075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FFBAEEF0-D288-454A-8631-441686E53333}"/>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400300" y="1058850"/>
            <a:ext cx="4230900" cy="3456000"/>
          </a:xfrm>
          <a:prstGeom prst="rect">
            <a:avLst/>
          </a:prstGeom>
        </p:spPr>
      </p:pic>
      <p:sp>
        <p:nvSpPr>
          <p:cNvPr id="7" name="Rectangle 6"/>
          <p:cNvSpPr/>
          <p:nvPr/>
        </p:nvSpPr>
        <p:spPr>
          <a:xfrm>
            <a:off x="2000250" y="285750"/>
            <a:ext cx="114300" cy="571500"/>
          </a:xfrm>
          <a:prstGeom prst="rect">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2191703" y="304871"/>
            <a:ext cx="3943350" cy="553998"/>
          </a:xfrm>
          <a:prstGeom prst="rect">
            <a:avLst/>
          </a:prstGeom>
          <a:noFill/>
        </p:spPr>
        <p:txBody>
          <a:bodyPr wrap="square" rtlCol="0">
            <a:spAutoFit/>
          </a:bodyPr>
          <a:lstStyle/>
          <a:p>
            <a:r>
              <a:rPr lang="en-US" sz="1500" b="1" dirty="0">
                <a:solidFill>
                  <a:srgbClr val="00B0F0"/>
                </a:solidFill>
                <a:latin typeface="Arial" panose="020B0604020202020204" pitchFamily="34" charset="0"/>
                <a:cs typeface="Arial" panose="020B0604020202020204" pitchFamily="34" charset="0"/>
              </a:rPr>
              <a:t>The 16</a:t>
            </a:r>
            <a:r>
              <a:rPr lang="en-US" sz="1500" b="1" baseline="30000" dirty="0">
                <a:solidFill>
                  <a:srgbClr val="00B0F0"/>
                </a:solidFill>
                <a:latin typeface="Arial" panose="020B0604020202020204" pitchFamily="34" charset="0"/>
                <a:cs typeface="Arial" panose="020B0604020202020204" pitchFamily="34" charset="0"/>
              </a:rPr>
              <a:t>th</a:t>
            </a:r>
            <a:r>
              <a:rPr lang="en-US" sz="1500" b="1" dirty="0">
                <a:solidFill>
                  <a:srgbClr val="00B0F0"/>
                </a:solidFill>
                <a:latin typeface="Arial" panose="020B0604020202020204" pitchFamily="34" charset="0"/>
                <a:cs typeface="Arial" panose="020B0604020202020204" pitchFamily="34" charset="0"/>
              </a:rPr>
              <a:t> IWA Leading Edge Conference on Water and Wastewater Technologies</a:t>
            </a:r>
          </a:p>
        </p:txBody>
      </p:sp>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40743" y="251159"/>
            <a:ext cx="857250" cy="640682"/>
          </a:xfrm>
          <a:prstGeom prst="rect">
            <a:avLst/>
          </a:prstGeom>
        </p:spPr>
      </p:pic>
      <p:pic>
        <p:nvPicPr>
          <p:cNvPr id="10" name="Picture 9"/>
          <p:cNvPicPr>
            <a:picLocks/>
          </p:cNvPicPr>
          <p:nvPr/>
        </p:nvPicPr>
        <p:blipFill rotWithShape="1">
          <a:blip r:embed="rId5" cstate="print">
            <a:extLst>
              <a:ext uri="{28A0092B-C50C-407E-A947-70E740481C1C}">
                <a14:useLocalDpi xmlns:a14="http://schemas.microsoft.com/office/drawing/2010/main"/>
              </a:ext>
            </a:extLst>
          </a:blip>
          <a:srcRect l="4688" t="3017" r="18814" b="2540"/>
          <a:stretch/>
        </p:blipFill>
        <p:spPr>
          <a:xfrm>
            <a:off x="2400300" y="4635000"/>
            <a:ext cx="1303740" cy="1080000"/>
          </a:xfrm>
          <a:prstGeom prst="rect">
            <a:avLst/>
          </a:prstGeom>
        </p:spPr>
      </p:pic>
      <p:sp>
        <p:nvSpPr>
          <p:cNvPr id="13" name="TextBox 12"/>
          <p:cNvSpPr txBox="1"/>
          <p:nvPr/>
        </p:nvSpPr>
        <p:spPr>
          <a:xfrm>
            <a:off x="2454593" y="5871215"/>
            <a:ext cx="971741" cy="219291"/>
          </a:xfrm>
          <a:prstGeom prst="rect">
            <a:avLst/>
          </a:prstGeom>
          <a:noFill/>
        </p:spPr>
        <p:txBody>
          <a:bodyPr wrap="none" rtlCol="0">
            <a:spAutoFit/>
          </a:bodyPr>
          <a:lstStyle/>
          <a:p>
            <a:r>
              <a:rPr lang="en-US" sz="825" dirty="0">
                <a:solidFill>
                  <a:schemeClr val="tx1">
                    <a:lumMod val="50000"/>
                    <a:lumOff val="50000"/>
                  </a:schemeClr>
                </a:solidFill>
                <a:latin typeface="Arial Black" panose="020B0A04020102020204" pitchFamily="34" charset="0"/>
                <a:cs typeface="Arial" panose="020B0604020202020204" pitchFamily="34" charset="0"/>
              </a:rPr>
              <a:t>Organized by:</a:t>
            </a:r>
          </a:p>
        </p:txBody>
      </p:sp>
      <p:pic>
        <p:nvPicPr>
          <p:cNvPr id="14" name="Picture 1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257727" y="6047419"/>
            <a:ext cx="640256" cy="643136"/>
          </a:xfrm>
          <a:prstGeom prst="rect">
            <a:avLst/>
          </a:prstGeom>
        </p:spPr>
      </p:pic>
      <p:sp>
        <p:nvSpPr>
          <p:cNvPr id="15" name="TextBox 14"/>
          <p:cNvSpPr txBox="1"/>
          <p:nvPr/>
        </p:nvSpPr>
        <p:spPr>
          <a:xfrm>
            <a:off x="5089495" y="5871215"/>
            <a:ext cx="982961" cy="219291"/>
          </a:xfrm>
          <a:prstGeom prst="rect">
            <a:avLst/>
          </a:prstGeom>
          <a:noFill/>
        </p:spPr>
        <p:txBody>
          <a:bodyPr wrap="none" rtlCol="0">
            <a:spAutoFit/>
          </a:bodyPr>
          <a:lstStyle>
            <a:defPPr>
              <a:defRPr lang="en-US"/>
            </a:defPPr>
            <a:lvl1pPr>
              <a:defRPr sz="1100">
                <a:solidFill>
                  <a:schemeClr val="tx1">
                    <a:lumMod val="50000"/>
                    <a:lumOff val="50000"/>
                  </a:schemeClr>
                </a:solidFill>
                <a:latin typeface="Arial Black" panose="020B0A04020102020204" pitchFamily="34" charset="0"/>
                <a:cs typeface="Arial" panose="020B0604020202020204" pitchFamily="34" charset="0"/>
              </a:defRPr>
            </a:lvl1pPr>
          </a:lstStyle>
          <a:p>
            <a:r>
              <a:rPr lang="en-US" sz="825" dirty="0"/>
              <a:t>Supported by:</a:t>
            </a:r>
          </a:p>
        </p:txBody>
      </p:sp>
      <p:pic>
        <p:nvPicPr>
          <p:cNvPr id="17" name="Picture 1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043229" y="6072568"/>
            <a:ext cx="617987" cy="617987"/>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881375" y="6136273"/>
            <a:ext cx="1015740" cy="478661"/>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477629" y="6097906"/>
            <a:ext cx="743134" cy="555395"/>
          </a:xfrm>
          <a:prstGeom prst="rect">
            <a:avLst/>
          </a:prstGeom>
        </p:spPr>
      </p:pic>
      <p:sp>
        <p:nvSpPr>
          <p:cNvPr id="20" name="Rectangle 19"/>
          <p:cNvSpPr/>
          <p:nvPr/>
        </p:nvSpPr>
        <p:spPr>
          <a:xfrm>
            <a:off x="2000250" y="2848928"/>
            <a:ext cx="3089245" cy="51435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latin typeface="Arial" panose="020B0604020202020204" pitchFamily="34" charset="0"/>
                <a:cs typeface="Arial" panose="020B0604020202020204" pitchFamily="34" charset="0"/>
              </a:rPr>
              <a:t>10-14 JUNE 2019, EDINBURGH, UK</a:t>
            </a:r>
          </a:p>
        </p:txBody>
      </p:sp>
      <p:sp>
        <p:nvSpPr>
          <p:cNvPr id="21" name="Rectangle 20"/>
          <p:cNvSpPr/>
          <p:nvPr/>
        </p:nvSpPr>
        <p:spPr>
          <a:xfrm>
            <a:off x="2454193" y="3486150"/>
            <a:ext cx="2117408"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b="1" dirty="0">
                <a:solidFill>
                  <a:srgbClr val="00B0F0"/>
                </a:solidFill>
                <a:latin typeface="Arial" panose="020B0604020202020204" pitchFamily="34" charset="0"/>
                <a:cs typeface="Arial" panose="020B0604020202020204" pitchFamily="34" charset="0"/>
              </a:rPr>
              <a:t>www.iwa-let.org</a:t>
            </a:r>
          </a:p>
          <a:p>
            <a:r>
              <a:rPr lang="en-US" sz="1050" b="1" dirty="0">
                <a:solidFill>
                  <a:srgbClr val="00B0F0"/>
                </a:solidFill>
                <a:latin typeface="Arial" panose="020B0604020202020204" pitchFamily="34" charset="0"/>
                <a:cs typeface="Arial" panose="020B0604020202020204" pitchFamily="34" charset="0"/>
              </a:rPr>
              <a:t>let@iwahq.org</a:t>
            </a:r>
          </a:p>
          <a:p>
            <a:r>
              <a:rPr lang="en-US" sz="1050" b="1" dirty="0">
                <a:solidFill>
                  <a:srgbClr val="00B0F0"/>
                </a:solidFill>
                <a:latin typeface="Arial" panose="020B0604020202020204" pitchFamily="34" charset="0"/>
                <a:cs typeface="Arial" panose="020B0604020202020204" pitchFamily="34" charset="0"/>
              </a:rPr>
              <a:t>#iwalet</a:t>
            </a:r>
          </a:p>
        </p:txBody>
      </p:sp>
      <p:sp>
        <p:nvSpPr>
          <p:cNvPr id="22" name="TextBox 21"/>
          <p:cNvSpPr txBox="1"/>
          <p:nvPr/>
        </p:nvSpPr>
        <p:spPr>
          <a:xfrm>
            <a:off x="2514600" y="1257300"/>
            <a:ext cx="2476960" cy="854080"/>
          </a:xfrm>
          <a:prstGeom prst="rect">
            <a:avLst/>
          </a:prstGeom>
          <a:noFill/>
        </p:spPr>
        <p:txBody>
          <a:bodyPr wrap="none" rtlCol="0">
            <a:spAutoFit/>
          </a:bodyPr>
          <a:lstStyle/>
          <a:p>
            <a:r>
              <a:rPr lang="en-US" sz="4950" b="1" dirty="0">
                <a:solidFill>
                  <a:schemeClr val="bg1"/>
                </a:solidFill>
                <a:latin typeface="Arial" panose="020B0604020202020204" pitchFamily="34" charset="0"/>
                <a:cs typeface="Arial" panose="020B0604020202020204" pitchFamily="34" charset="0"/>
              </a:rPr>
              <a:t>Join Us</a:t>
            </a:r>
          </a:p>
        </p:txBody>
      </p:sp>
      <p:pic>
        <p:nvPicPr>
          <p:cNvPr id="23" name="Picture 22">
            <a:extLst>
              <a:ext uri="{FF2B5EF4-FFF2-40B4-BE49-F238E27FC236}">
                <a16:creationId xmlns:a16="http://schemas.microsoft.com/office/drawing/2014/main" id="{DA101218-02FB-B346-B6A8-C7618B0C2B3C}"/>
              </a:ext>
            </a:extLst>
          </p:cNvPr>
          <p:cNvPicPr>
            <a:picLocks/>
          </p:cNvPicPr>
          <p:nvPr/>
        </p:nvPicPr>
        <p:blipFill rotWithShape="1">
          <a:blip r:embed="rId9" cstate="print">
            <a:extLst>
              <a:ext uri="{28A0092B-C50C-407E-A947-70E740481C1C}">
                <a14:useLocalDpi xmlns:a14="http://schemas.microsoft.com/office/drawing/2010/main" val="0"/>
              </a:ext>
            </a:extLst>
          </a:blip>
          <a:srcRect/>
          <a:stretch/>
        </p:blipFill>
        <p:spPr>
          <a:xfrm>
            <a:off x="3714750" y="4635000"/>
            <a:ext cx="1605607" cy="1080000"/>
          </a:xfrm>
          <a:prstGeom prst="rect">
            <a:avLst/>
          </a:prstGeom>
        </p:spPr>
      </p:pic>
      <p:pic>
        <p:nvPicPr>
          <p:cNvPr id="25" name="Picture 24">
            <a:extLst>
              <a:ext uri="{FF2B5EF4-FFF2-40B4-BE49-F238E27FC236}">
                <a16:creationId xmlns:a16="http://schemas.microsoft.com/office/drawing/2014/main" id="{93A185FB-B5D7-7D4A-8179-89C2C349AB26}"/>
              </a:ext>
            </a:extLst>
          </p:cNvPr>
          <p:cNvPicPr>
            <a:picLocks/>
          </p:cNvPicPr>
          <p:nvPr/>
        </p:nvPicPr>
        <p:blipFill>
          <a:blip r:embed="rId10">
            <a:extLst>
              <a:ext uri="{28A0092B-C50C-407E-A947-70E740481C1C}">
                <a14:useLocalDpi xmlns:a14="http://schemas.microsoft.com/office/drawing/2010/main" val="0"/>
              </a:ext>
            </a:extLst>
          </a:blip>
          <a:stretch>
            <a:fillRect/>
          </a:stretch>
        </p:blipFill>
        <p:spPr>
          <a:xfrm>
            <a:off x="5325300" y="4629150"/>
            <a:ext cx="1304100" cy="1080000"/>
          </a:xfrm>
          <a:prstGeom prst="rect">
            <a:avLst/>
          </a:prstGeom>
        </p:spPr>
      </p:pic>
      <p:sp>
        <p:nvSpPr>
          <p:cNvPr id="2" name="Rectangle 1"/>
          <p:cNvSpPr/>
          <p:nvPr/>
        </p:nvSpPr>
        <p:spPr>
          <a:xfrm>
            <a:off x="7640877" y="150312"/>
            <a:ext cx="1302707" cy="124007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708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5"/>
          <p:cNvGrpSpPr>
            <a:grpSpLocks/>
          </p:cNvGrpSpPr>
          <p:nvPr/>
        </p:nvGrpSpPr>
        <p:grpSpPr bwMode="auto">
          <a:xfrm>
            <a:off x="4545830" y="1541289"/>
            <a:ext cx="4716119" cy="5272087"/>
            <a:chOff x="20155348" y="6786638"/>
            <a:chExt cx="6433911" cy="7192789"/>
          </a:xfrm>
        </p:grpSpPr>
        <p:pic>
          <p:nvPicPr>
            <p:cNvPr id="18451" name="Picture 2" descr="http://www.conceptdraw.com/How-To-Guide/picture/geo-map-europe-germany/Geo-map-europe-contour-map.png"/>
            <p:cNvPicPr>
              <a:picLocks noChangeAspect="1" noChangeArrowheads="1"/>
            </p:cNvPicPr>
            <p:nvPr/>
          </p:nvPicPr>
          <p:blipFill>
            <a:blip r:embed="rId3">
              <a:extLst>
                <a:ext uri="{28A0092B-C50C-407E-A947-70E740481C1C}">
                  <a14:useLocalDpi xmlns:a14="http://schemas.microsoft.com/office/drawing/2010/main" val="0"/>
                </a:ext>
              </a:extLst>
            </a:blip>
            <a:srcRect t="31935" r="44809"/>
            <a:stretch>
              <a:fillRect/>
            </a:stretch>
          </p:blipFill>
          <p:spPr bwMode="auto">
            <a:xfrm>
              <a:off x="20155348" y="6786638"/>
              <a:ext cx="6242863" cy="71927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2" name="Immagine 5"/>
            <p:cNvPicPr>
              <a:picLocks noChangeAspect="1"/>
            </p:cNvPicPr>
            <p:nvPr/>
          </p:nvPicPr>
          <p:blipFill>
            <a:blip r:embed="rId4">
              <a:extLst>
                <a:ext uri="{28A0092B-C50C-407E-A947-70E740481C1C}">
                  <a14:useLocalDpi xmlns:a14="http://schemas.microsoft.com/office/drawing/2010/main" val="0"/>
                </a:ext>
              </a:extLst>
            </a:blip>
            <a:srcRect l="25240" t="30788" r="24384" b="24110"/>
            <a:stretch>
              <a:fillRect/>
            </a:stretch>
          </p:blipFill>
          <p:spPr bwMode="auto">
            <a:xfrm>
              <a:off x="20155348" y="10820492"/>
              <a:ext cx="1393746" cy="674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3" name="Immagine 6"/>
            <p:cNvPicPr>
              <a:picLocks noChangeAspect="1"/>
            </p:cNvPicPr>
            <p:nvPr/>
          </p:nvPicPr>
          <p:blipFill>
            <a:blip r:embed="rId5">
              <a:extLst>
                <a:ext uri="{28A0092B-C50C-407E-A947-70E740481C1C}">
                  <a14:useLocalDpi xmlns:a14="http://schemas.microsoft.com/office/drawing/2010/main" val="0"/>
                </a:ext>
              </a:extLst>
            </a:blip>
            <a:srcRect l="13283" t="30440" r="13283" b="26987"/>
            <a:stretch>
              <a:fillRect/>
            </a:stretch>
          </p:blipFill>
          <p:spPr bwMode="auto">
            <a:xfrm>
              <a:off x="20984377" y="13093274"/>
              <a:ext cx="2050199" cy="642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4" name="Immagine 7"/>
            <p:cNvPicPr>
              <a:picLocks noChangeAspect="1"/>
            </p:cNvPicPr>
            <p:nvPr/>
          </p:nvPicPr>
          <p:blipFill>
            <a:blip r:embed="rId6">
              <a:extLst>
                <a:ext uri="{28A0092B-C50C-407E-A947-70E740481C1C}">
                  <a14:useLocalDpi xmlns:a14="http://schemas.microsoft.com/office/drawing/2010/main" val="0"/>
                </a:ext>
              </a:extLst>
            </a:blip>
            <a:srcRect l="27029" t="29434" r="27461" b="29256"/>
            <a:stretch>
              <a:fillRect/>
            </a:stretch>
          </p:blipFill>
          <p:spPr bwMode="auto">
            <a:xfrm>
              <a:off x="21296671" y="12357931"/>
              <a:ext cx="1259134" cy="617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5" name="Immagine 8"/>
            <p:cNvPicPr>
              <a:picLocks noChangeAspect="1"/>
            </p:cNvPicPr>
            <p:nvPr/>
          </p:nvPicPr>
          <p:blipFill>
            <a:blip r:embed="rId7">
              <a:extLst>
                <a:ext uri="{28A0092B-C50C-407E-A947-70E740481C1C}">
                  <a14:useLocalDpi xmlns:a14="http://schemas.microsoft.com/office/drawing/2010/main" val="0"/>
                </a:ext>
              </a:extLst>
            </a:blip>
            <a:srcRect l="12305" t="29282" r="12833" b="28049"/>
            <a:stretch>
              <a:fillRect/>
            </a:stretch>
          </p:blipFill>
          <p:spPr bwMode="auto">
            <a:xfrm>
              <a:off x="22043136" y="8544121"/>
              <a:ext cx="1963453" cy="604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6" name="Immagine 10"/>
            <p:cNvPicPr>
              <a:picLocks noChangeAspect="1"/>
            </p:cNvPicPr>
            <p:nvPr/>
          </p:nvPicPr>
          <p:blipFill>
            <a:blip r:embed="rId8">
              <a:extLst>
                <a:ext uri="{28A0092B-C50C-407E-A947-70E740481C1C}">
                  <a14:useLocalDpi xmlns:a14="http://schemas.microsoft.com/office/drawing/2010/main" val="0"/>
                </a:ext>
              </a:extLst>
            </a:blip>
            <a:srcRect l="27731" t="10049" r="27507" b="10103"/>
            <a:stretch>
              <a:fillRect/>
            </a:stretch>
          </p:blipFill>
          <p:spPr bwMode="auto">
            <a:xfrm>
              <a:off x="24085183" y="10933530"/>
              <a:ext cx="1136086" cy="1094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7" name="Immagine 11"/>
            <p:cNvPicPr>
              <a:picLocks noChangeAspect="1"/>
            </p:cNvPicPr>
            <p:nvPr/>
          </p:nvPicPr>
          <p:blipFill>
            <a:blip r:embed="rId9">
              <a:extLst>
                <a:ext uri="{28A0092B-C50C-407E-A947-70E740481C1C}">
                  <a14:useLocalDpi xmlns:a14="http://schemas.microsoft.com/office/drawing/2010/main" val="0"/>
                </a:ext>
              </a:extLst>
            </a:blip>
            <a:srcRect l="12068" t="26717" r="11163" b="25365"/>
            <a:stretch>
              <a:fillRect/>
            </a:stretch>
          </p:blipFill>
          <p:spPr bwMode="auto">
            <a:xfrm>
              <a:off x="24218730" y="11887817"/>
              <a:ext cx="2123987" cy="716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8" name="Immagine 12"/>
            <p:cNvPicPr>
              <a:picLocks noChangeAspect="1"/>
            </p:cNvPicPr>
            <p:nvPr/>
          </p:nvPicPr>
          <p:blipFill>
            <a:blip r:embed="rId10">
              <a:extLst>
                <a:ext uri="{28A0092B-C50C-407E-A947-70E740481C1C}">
                  <a14:useLocalDpi xmlns:a14="http://schemas.microsoft.com/office/drawing/2010/main" val="0"/>
                </a:ext>
              </a:extLst>
            </a:blip>
            <a:srcRect l="16216" t="27296" r="16100" b="18175"/>
            <a:stretch>
              <a:fillRect/>
            </a:stretch>
          </p:blipFill>
          <p:spPr bwMode="auto">
            <a:xfrm>
              <a:off x="24554294" y="8846398"/>
              <a:ext cx="1872664" cy="8150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9" name="Immagine 13"/>
            <p:cNvPicPr>
              <a:picLocks noChangeAspect="1"/>
            </p:cNvPicPr>
            <p:nvPr/>
          </p:nvPicPr>
          <p:blipFill>
            <a:blip r:embed="rId11">
              <a:extLst>
                <a:ext uri="{28A0092B-C50C-407E-A947-70E740481C1C}">
                  <a14:useLocalDpi xmlns:a14="http://schemas.microsoft.com/office/drawing/2010/main" val="0"/>
                </a:ext>
              </a:extLst>
            </a:blip>
            <a:srcRect l="23158" t="22940" r="29332" b="24184"/>
            <a:stretch>
              <a:fillRect/>
            </a:stretch>
          </p:blipFill>
          <p:spPr bwMode="auto">
            <a:xfrm>
              <a:off x="21296671" y="11467158"/>
              <a:ext cx="1314466" cy="790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60" name="Immagine 9"/>
            <p:cNvPicPr>
              <a:picLocks noChangeAspect="1"/>
            </p:cNvPicPr>
            <p:nvPr/>
          </p:nvPicPr>
          <p:blipFill>
            <a:blip r:embed="rId12">
              <a:extLst>
                <a:ext uri="{28A0092B-C50C-407E-A947-70E740481C1C}">
                  <a14:useLocalDpi xmlns:a14="http://schemas.microsoft.com/office/drawing/2010/main" val="0"/>
                </a:ext>
              </a:extLst>
            </a:blip>
            <a:srcRect l="6969" t="31987" r="8791" b="24287"/>
            <a:stretch>
              <a:fillRect/>
            </a:stretch>
          </p:blipFill>
          <p:spPr bwMode="auto">
            <a:xfrm>
              <a:off x="24427378" y="9672836"/>
              <a:ext cx="2161881" cy="6061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8434" name="AutoShape 7" descr="Resultado de imagen de linkedin"/>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ES"/>
          </a:p>
        </p:txBody>
      </p:sp>
      <p:sp>
        <p:nvSpPr>
          <p:cNvPr id="18442" name="Content Placeholder 2"/>
          <p:cNvSpPr txBox="1">
            <a:spLocks/>
          </p:cNvSpPr>
          <p:nvPr/>
        </p:nvSpPr>
        <p:spPr bwMode="auto">
          <a:xfrm>
            <a:off x="-6678" y="2636912"/>
            <a:ext cx="4656957" cy="532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spcBef>
                <a:spcPct val="20000"/>
              </a:spcBef>
              <a:buFont typeface="Arial" charset="0"/>
              <a:buNone/>
            </a:pPr>
            <a:endParaRPr lang="en-GB" sz="1800" b="1" dirty="0">
              <a:solidFill>
                <a:schemeClr val="accent6">
                  <a:lumMod val="75000"/>
                </a:schemeClr>
              </a:solidFill>
              <a:latin typeface="Arial" panose="020B0604020202020204" pitchFamily="34" charset="0"/>
              <a:cs typeface="Arial" panose="020B0604020202020204" pitchFamily="34" charset="0"/>
            </a:endParaRPr>
          </a:p>
          <a:p>
            <a:pPr eaLnBrk="1" hangingPunct="1">
              <a:spcBef>
                <a:spcPct val="20000"/>
              </a:spcBef>
              <a:buFont typeface="Arial" charset="0"/>
              <a:buNone/>
            </a:pPr>
            <a:r>
              <a:rPr lang="en-GB" sz="1800" b="1" dirty="0">
                <a:solidFill>
                  <a:schemeClr val="accent6">
                    <a:lumMod val="75000"/>
                  </a:schemeClr>
                </a:solidFill>
                <a:latin typeface="Arial" panose="020B0604020202020204" pitchFamily="34" charset="0"/>
                <a:cs typeface="Arial" panose="020B0604020202020204" pitchFamily="34" charset="0"/>
              </a:rPr>
              <a:t>44 months (March 2015 –  October  2018)</a:t>
            </a:r>
          </a:p>
          <a:p>
            <a:pPr eaLnBrk="1" hangingPunct="1">
              <a:spcBef>
                <a:spcPct val="20000"/>
              </a:spcBef>
              <a:buFont typeface="Arial" charset="0"/>
              <a:buNone/>
            </a:pPr>
            <a:r>
              <a:rPr lang="en-GB" sz="1800" b="1" dirty="0">
                <a:solidFill>
                  <a:schemeClr val="accent6">
                    <a:lumMod val="75000"/>
                  </a:schemeClr>
                </a:solidFill>
                <a:latin typeface="Arial" panose="020B0604020202020204" pitchFamily="34" charset="0"/>
                <a:cs typeface="Arial" panose="020B0604020202020204" pitchFamily="34" charset="0"/>
              </a:rPr>
              <a:t>1.7 MM €</a:t>
            </a:r>
          </a:p>
          <a:p>
            <a:pPr eaLnBrk="1" hangingPunct="1">
              <a:spcBef>
                <a:spcPct val="20000"/>
              </a:spcBef>
              <a:buFont typeface="Arial" charset="0"/>
              <a:buNone/>
            </a:pPr>
            <a:endParaRPr lang="en-GB" sz="1600" b="1" dirty="0">
              <a:solidFill>
                <a:schemeClr val="accent6">
                  <a:lumMod val="75000"/>
                </a:schemeClr>
              </a:solidFill>
              <a:latin typeface="Arial" panose="020B0604020202020204" pitchFamily="34" charset="0"/>
              <a:cs typeface="Arial" panose="020B0604020202020204" pitchFamily="34" charset="0"/>
            </a:endParaRPr>
          </a:p>
          <a:p>
            <a:pPr eaLnBrk="1" hangingPunct="1">
              <a:spcBef>
                <a:spcPct val="20000"/>
              </a:spcBef>
              <a:buFont typeface="Arial" charset="0"/>
              <a:buNone/>
            </a:pPr>
            <a:r>
              <a:rPr lang="es-ES" sz="1600" b="1" dirty="0">
                <a:solidFill>
                  <a:srgbClr val="558ED5"/>
                </a:solidFill>
                <a:latin typeface="Arial" panose="020B0604020202020204" pitchFamily="34" charset="0"/>
                <a:cs typeface="Arial" panose="020B0604020202020204" pitchFamily="34" charset="0"/>
              </a:rPr>
              <a:t>Universidade de Santiago de Compostela (ES)</a:t>
            </a:r>
          </a:p>
          <a:p>
            <a:pPr eaLnBrk="1" hangingPunct="1">
              <a:spcBef>
                <a:spcPct val="20000"/>
              </a:spcBef>
              <a:buFont typeface="Arial" charset="0"/>
              <a:buNone/>
            </a:pPr>
            <a:r>
              <a:rPr lang="it-IT" sz="1600" b="1" dirty="0">
                <a:solidFill>
                  <a:srgbClr val="558ED5"/>
                </a:solidFill>
                <a:latin typeface="Arial" panose="020B0604020202020204" pitchFamily="34" charset="0"/>
                <a:cs typeface="Arial" panose="020B0604020202020204" pitchFamily="34" charset="0"/>
              </a:rPr>
              <a:t>Università degli Studi di Verona</a:t>
            </a:r>
            <a:r>
              <a:rPr lang="es-ES" sz="1600" b="1" dirty="0">
                <a:solidFill>
                  <a:srgbClr val="558ED5"/>
                </a:solidFill>
                <a:latin typeface="Arial" panose="020B0604020202020204" pitchFamily="34" charset="0"/>
                <a:cs typeface="Arial" panose="020B0604020202020204" pitchFamily="34" charset="0"/>
              </a:rPr>
              <a:t> (IT)</a:t>
            </a:r>
          </a:p>
          <a:p>
            <a:pPr eaLnBrk="1" hangingPunct="1">
              <a:spcBef>
                <a:spcPct val="20000"/>
              </a:spcBef>
              <a:buFont typeface="Arial" charset="0"/>
              <a:buNone/>
            </a:pPr>
            <a:r>
              <a:rPr lang="it-IT" sz="1600" b="1" dirty="0">
                <a:solidFill>
                  <a:srgbClr val="558ED5"/>
                </a:solidFill>
                <a:latin typeface="Arial" panose="020B0604020202020204" pitchFamily="34" charset="0"/>
                <a:cs typeface="Arial" panose="020B0604020202020204" pitchFamily="34" charset="0"/>
              </a:rPr>
              <a:t>Università Politecnica delle Marche, Ancona</a:t>
            </a:r>
            <a:endParaRPr lang="es-ES" sz="1600" b="1" dirty="0">
              <a:solidFill>
                <a:srgbClr val="558ED5"/>
              </a:solidFill>
              <a:latin typeface="Arial" panose="020B0604020202020204" pitchFamily="34" charset="0"/>
              <a:cs typeface="Arial" panose="020B0604020202020204" pitchFamily="34" charset="0"/>
            </a:endParaRPr>
          </a:p>
          <a:p>
            <a:pPr eaLnBrk="1" hangingPunct="1">
              <a:spcBef>
                <a:spcPct val="20000"/>
              </a:spcBef>
              <a:buFont typeface="Arial" charset="0"/>
              <a:buNone/>
            </a:pPr>
            <a:r>
              <a:rPr lang="es-ES" sz="1600" b="1" dirty="0" err="1">
                <a:solidFill>
                  <a:srgbClr val="558ED5"/>
                </a:solidFill>
                <a:latin typeface="Arial" panose="020B0604020202020204" pitchFamily="34" charset="0"/>
                <a:cs typeface="Arial" panose="020B0604020202020204" pitchFamily="34" charset="0"/>
              </a:rPr>
              <a:t>Cranfield</a:t>
            </a:r>
            <a:r>
              <a:rPr lang="es-ES" sz="1600" b="1" dirty="0">
                <a:solidFill>
                  <a:srgbClr val="558ED5"/>
                </a:solidFill>
                <a:latin typeface="Arial" panose="020B0604020202020204" pitchFamily="34" charset="0"/>
                <a:cs typeface="Arial" panose="020B0604020202020204" pitchFamily="34" charset="0"/>
              </a:rPr>
              <a:t> </a:t>
            </a:r>
            <a:r>
              <a:rPr lang="es-ES" sz="1600" b="1" dirty="0" err="1">
                <a:solidFill>
                  <a:srgbClr val="558ED5"/>
                </a:solidFill>
                <a:latin typeface="Arial" panose="020B0604020202020204" pitchFamily="34" charset="0"/>
                <a:cs typeface="Arial" panose="020B0604020202020204" pitchFamily="34" charset="0"/>
              </a:rPr>
              <a:t>University</a:t>
            </a:r>
            <a:r>
              <a:rPr lang="es-ES" sz="1600" b="1" dirty="0">
                <a:solidFill>
                  <a:srgbClr val="558ED5"/>
                </a:solidFill>
                <a:latin typeface="Arial" panose="020B0604020202020204" pitchFamily="34" charset="0"/>
                <a:cs typeface="Arial" panose="020B0604020202020204" pitchFamily="34" charset="0"/>
              </a:rPr>
              <a:t> (UK)</a:t>
            </a:r>
          </a:p>
          <a:p>
            <a:pPr eaLnBrk="1" hangingPunct="1">
              <a:spcBef>
                <a:spcPct val="20000"/>
              </a:spcBef>
              <a:buFont typeface="Arial" charset="0"/>
              <a:buNone/>
            </a:pPr>
            <a:r>
              <a:rPr lang="es-ES" sz="1600" b="1" dirty="0" err="1">
                <a:solidFill>
                  <a:srgbClr val="558ED5"/>
                </a:solidFill>
                <a:latin typeface="Arial" panose="020B0604020202020204" pitchFamily="34" charset="0"/>
                <a:cs typeface="Arial" panose="020B0604020202020204" pitchFamily="34" charset="0"/>
              </a:rPr>
              <a:t>Technical</a:t>
            </a:r>
            <a:r>
              <a:rPr lang="es-ES" sz="1600" b="1" dirty="0">
                <a:solidFill>
                  <a:srgbClr val="558ED5"/>
                </a:solidFill>
                <a:latin typeface="Arial" panose="020B0604020202020204" pitchFamily="34" charset="0"/>
                <a:cs typeface="Arial" panose="020B0604020202020204" pitchFamily="34" charset="0"/>
              </a:rPr>
              <a:t> </a:t>
            </a:r>
            <a:r>
              <a:rPr lang="es-ES" sz="1600" b="1" dirty="0" err="1">
                <a:solidFill>
                  <a:srgbClr val="558ED5"/>
                </a:solidFill>
                <a:latin typeface="Arial" panose="020B0604020202020204" pitchFamily="34" charset="0"/>
                <a:cs typeface="Arial" panose="020B0604020202020204" pitchFamily="34" charset="0"/>
              </a:rPr>
              <a:t>University</a:t>
            </a:r>
            <a:r>
              <a:rPr lang="es-ES" sz="1600" b="1" dirty="0">
                <a:solidFill>
                  <a:srgbClr val="558ED5"/>
                </a:solidFill>
                <a:latin typeface="Arial" panose="020B0604020202020204" pitchFamily="34" charset="0"/>
                <a:cs typeface="Arial" panose="020B0604020202020204" pitchFamily="34" charset="0"/>
              </a:rPr>
              <a:t> of </a:t>
            </a:r>
            <a:r>
              <a:rPr lang="es-ES" sz="1600" b="1" dirty="0" err="1">
                <a:solidFill>
                  <a:srgbClr val="558ED5"/>
                </a:solidFill>
                <a:latin typeface="Arial" panose="020B0604020202020204" pitchFamily="34" charset="0"/>
                <a:cs typeface="Arial" panose="020B0604020202020204" pitchFamily="34" charset="0"/>
              </a:rPr>
              <a:t>Cologne</a:t>
            </a:r>
            <a:r>
              <a:rPr lang="es-ES" sz="1600" b="1" dirty="0">
                <a:solidFill>
                  <a:srgbClr val="558ED5"/>
                </a:solidFill>
                <a:latin typeface="Arial" panose="020B0604020202020204" pitchFamily="34" charset="0"/>
                <a:cs typeface="Arial" panose="020B0604020202020204" pitchFamily="34" charset="0"/>
              </a:rPr>
              <a:t> (DE)</a:t>
            </a:r>
          </a:p>
          <a:p>
            <a:pPr eaLnBrk="1" hangingPunct="1">
              <a:spcBef>
                <a:spcPct val="20000"/>
              </a:spcBef>
              <a:buFont typeface="Arial" charset="0"/>
              <a:buNone/>
            </a:pPr>
            <a:r>
              <a:rPr lang="es-ES" sz="1600" b="1" dirty="0">
                <a:solidFill>
                  <a:srgbClr val="558ED5"/>
                </a:solidFill>
                <a:latin typeface="Arial" panose="020B0604020202020204" pitchFamily="34" charset="0"/>
                <a:cs typeface="Arial" panose="020B0604020202020204" pitchFamily="34" charset="0"/>
              </a:rPr>
              <a:t>Espina y Delfín (ES)</a:t>
            </a:r>
          </a:p>
          <a:p>
            <a:pPr eaLnBrk="1" hangingPunct="1">
              <a:spcBef>
                <a:spcPct val="20000"/>
              </a:spcBef>
              <a:buFont typeface="Arial" charset="0"/>
              <a:buNone/>
            </a:pPr>
            <a:r>
              <a:rPr lang="es-ES" sz="1600" b="1" dirty="0">
                <a:solidFill>
                  <a:srgbClr val="558ED5"/>
                </a:solidFill>
                <a:latin typeface="Arial" panose="020B0604020202020204" pitchFamily="34" charset="0"/>
                <a:cs typeface="Arial" panose="020B0604020202020204" pitchFamily="34" charset="0"/>
              </a:rPr>
              <a:t>ETRA (IT)</a:t>
            </a:r>
          </a:p>
          <a:p>
            <a:pPr eaLnBrk="1" hangingPunct="1">
              <a:spcBef>
                <a:spcPct val="20000"/>
              </a:spcBef>
              <a:buFont typeface="Arial" charset="0"/>
              <a:buNone/>
            </a:pPr>
            <a:r>
              <a:rPr lang="es-ES" sz="1600" b="1" dirty="0" err="1">
                <a:solidFill>
                  <a:srgbClr val="558ED5"/>
                </a:solidFill>
                <a:latin typeface="Arial" panose="020B0604020202020204" pitchFamily="34" charset="0"/>
                <a:cs typeface="Arial" panose="020B0604020202020204" pitchFamily="34" charset="0"/>
              </a:rPr>
              <a:t>Aggerverband</a:t>
            </a:r>
            <a:r>
              <a:rPr lang="es-ES" sz="1600" b="1" dirty="0">
                <a:solidFill>
                  <a:srgbClr val="558ED5"/>
                </a:solidFill>
                <a:latin typeface="Arial" panose="020B0604020202020204" pitchFamily="34" charset="0"/>
                <a:cs typeface="Arial" panose="020B0604020202020204" pitchFamily="34" charset="0"/>
              </a:rPr>
              <a:t> (DE)</a:t>
            </a:r>
          </a:p>
          <a:p>
            <a:pPr eaLnBrk="1" hangingPunct="1">
              <a:spcBef>
                <a:spcPct val="20000"/>
              </a:spcBef>
              <a:buFont typeface="Arial" charset="0"/>
              <a:buNone/>
            </a:pPr>
            <a:r>
              <a:rPr lang="es-ES" sz="1600" b="1" dirty="0">
                <a:solidFill>
                  <a:srgbClr val="558ED5"/>
                </a:solidFill>
                <a:latin typeface="Arial" panose="020B0604020202020204" pitchFamily="34" charset="0"/>
                <a:cs typeface="Arial" panose="020B0604020202020204" pitchFamily="34" charset="0"/>
              </a:rPr>
              <a:t>AENOR (ES)</a:t>
            </a:r>
          </a:p>
          <a:p>
            <a:pPr eaLnBrk="1" hangingPunct="1">
              <a:spcBef>
                <a:spcPct val="20000"/>
              </a:spcBef>
              <a:buFont typeface="Arial" charset="0"/>
              <a:buNone/>
            </a:pPr>
            <a:r>
              <a:rPr lang="es-ES" sz="1600" b="1" dirty="0" err="1">
                <a:solidFill>
                  <a:srgbClr val="558ED5"/>
                </a:solidFill>
                <a:latin typeface="Arial" panose="020B0604020202020204" pitchFamily="34" charset="0"/>
                <a:cs typeface="Arial" panose="020B0604020202020204" pitchFamily="34" charset="0"/>
              </a:rPr>
              <a:t>Wellness</a:t>
            </a:r>
            <a:r>
              <a:rPr lang="es-ES" sz="1600" b="1" dirty="0">
                <a:solidFill>
                  <a:srgbClr val="558ED5"/>
                </a:solidFill>
                <a:latin typeface="Arial" panose="020B0604020202020204" pitchFamily="34" charset="0"/>
                <a:cs typeface="Arial" panose="020B0604020202020204" pitchFamily="34" charset="0"/>
              </a:rPr>
              <a:t> Smart </a:t>
            </a:r>
            <a:r>
              <a:rPr lang="es-ES" sz="1600" b="1" dirty="0" err="1">
                <a:solidFill>
                  <a:srgbClr val="558ED5"/>
                </a:solidFill>
                <a:latin typeface="Arial" panose="020B0604020202020204" pitchFamily="34" charset="0"/>
                <a:cs typeface="Arial" panose="020B0604020202020204" pitchFamily="34" charset="0"/>
              </a:rPr>
              <a:t>Cities</a:t>
            </a:r>
            <a:r>
              <a:rPr lang="es-ES" sz="1600" b="1" dirty="0">
                <a:solidFill>
                  <a:srgbClr val="558ED5"/>
                </a:solidFill>
                <a:latin typeface="Arial" panose="020B0604020202020204" pitchFamily="34" charset="0"/>
                <a:cs typeface="Arial" panose="020B0604020202020204" pitchFamily="34" charset="0"/>
              </a:rPr>
              <a:t> (ES)</a:t>
            </a:r>
            <a:endParaRPr lang="en-GB" sz="1600" b="1" dirty="0">
              <a:solidFill>
                <a:srgbClr val="558ED5"/>
              </a:solidFill>
              <a:latin typeface="Arial" panose="020B0604020202020204" pitchFamily="34" charset="0"/>
              <a:cs typeface="Arial" panose="020B0604020202020204" pitchFamily="34" charset="0"/>
            </a:endParaRPr>
          </a:p>
        </p:txBody>
      </p:sp>
      <p:pic>
        <p:nvPicPr>
          <p:cNvPr id="18443" name="Imagen 28"/>
          <p:cNvPicPr>
            <a:picLocks noChangeAspect="1"/>
          </p:cNvPicPr>
          <p:nvPr/>
        </p:nvPicPr>
        <p:blipFill>
          <a:blip r:embed="rId13">
            <a:extLst>
              <a:ext uri="{28A0092B-C50C-407E-A947-70E740481C1C}">
                <a14:useLocalDpi xmlns:a14="http://schemas.microsoft.com/office/drawing/2010/main" val="0"/>
              </a:ext>
            </a:extLst>
          </a:blip>
          <a:srcRect l="22366" b="21794"/>
          <a:stretch>
            <a:fillRect/>
          </a:stretch>
        </p:blipFill>
        <p:spPr bwMode="auto">
          <a:xfrm>
            <a:off x="7779568" y="2909714"/>
            <a:ext cx="1249363"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44" name="Imagen 4"/>
          <p:cNvPicPr>
            <a:picLocks noChangeAspect="1"/>
          </p:cNvPicPr>
          <p:nvPr/>
        </p:nvPicPr>
        <p:blipFill>
          <a:blip r:embed="rId14">
            <a:extLst>
              <a:ext uri="{28A0092B-C50C-407E-A947-70E740481C1C}">
                <a14:useLocalDpi xmlns:a14="http://schemas.microsoft.com/office/drawing/2010/main" val="0"/>
              </a:ext>
            </a:extLst>
          </a:blip>
          <a:srcRect l="8656" t="23422" r="7179" b="27852"/>
          <a:stretch>
            <a:fillRect/>
          </a:stretch>
        </p:blipFill>
        <p:spPr bwMode="auto">
          <a:xfrm>
            <a:off x="5312593" y="5646564"/>
            <a:ext cx="1027113" cy="593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 name="Rectángulo 5"/>
          <p:cNvSpPr/>
          <p:nvPr/>
        </p:nvSpPr>
        <p:spPr>
          <a:xfrm flipV="1">
            <a:off x="6339706" y="2854151"/>
            <a:ext cx="1008062"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latin typeface="Arial" panose="020B0604020202020204" pitchFamily="34" charset="0"/>
              <a:cs typeface="Arial" panose="020B0604020202020204" pitchFamily="34" charset="0"/>
            </a:endParaRPr>
          </a:p>
        </p:txBody>
      </p:sp>
      <p:pic>
        <p:nvPicPr>
          <p:cNvPr id="18446" name="Imagen 29"/>
          <p:cNvPicPr>
            <a:picLocks noChangeAspect="1"/>
          </p:cNvPicPr>
          <p:nvPr/>
        </p:nvPicPr>
        <p:blipFill>
          <a:blip r:embed="rId15">
            <a:extLst>
              <a:ext uri="{28A0092B-C50C-407E-A947-70E740481C1C}">
                <a14:useLocalDpi xmlns:a14="http://schemas.microsoft.com/office/drawing/2010/main" val="0"/>
              </a:ext>
            </a:extLst>
          </a:blip>
          <a:srcRect r="16856" b="16956"/>
          <a:stretch>
            <a:fillRect/>
          </a:stretch>
        </p:blipFill>
        <p:spPr bwMode="auto">
          <a:xfrm>
            <a:off x="5979343" y="2622376"/>
            <a:ext cx="865188" cy="901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5" name="Rectángulo 31"/>
          <p:cNvSpPr/>
          <p:nvPr/>
        </p:nvSpPr>
        <p:spPr>
          <a:xfrm flipV="1">
            <a:off x="7708131" y="3557414"/>
            <a:ext cx="1511300" cy="642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dirty="0">
              <a:latin typeface="Arial" panose="020B0604020202020204" pitchFamily="34" charset="0"/>
              <a:cs typeface="Arial" panose="020B0604020202020204" pitchFamily="34" charset="0"/>
            </a:endParaRPr>
          </a:p>
        </p:txBody>
      </p:sp>
      <p:pic>
        <p:nvPicPr>
          <p:cNvPr id="18448" name="Imagen 30"/>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865293" y="3593926"/>
            <a:ext cx="1066800"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50" name="Immagine 3" descr="logo_univpm.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8139931" y="5862464"/>
            <a:ext cx="692150"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 name="Immagine 30"/>
          <p:cNvPicPr>
            <a:picLocks noChangeAspect="1"/>
          </p:cNvPicPr>
          <p:nvPr/>
        </p:nvPicPr>
        <p:blipFill>
          <a:blip r:embed="rId18"/>
          <a:stretch>
            <a:fillRect/>
          </a:stretch>
        </p:blipFill>
        <p:spPr>
          <a:xfrm>
            <a:off x="7391429" y="0"/>
            <a:ext cx="1766375" cy="692696"/>
          </a:xfrm>
          <a:prstGeom prst="rect">
            <a:avLst/>
          </a:prstGeom>
        </p:spPr>
      </p:pic>
      <p:sp>
        <p:nvSpPr>
          <p:cNvPr id="32" name="Title 1"/>
          <p:cNvSpPr txBox="1">
            <a:spLocks/>
          </p:cNvSpPr>
          <p:nvPr/>
        </p:nvSpPr>
        <p:spPr>
          <a:xfrm>
            <a:off x="965438" y="105247"/>
            <a:ext cx="4334729" cy="1143000"/>
          </a:xfrm>
          <a:prstGeom prst="rect">
            <a:avLst/>
          </a:prstGeom>
        </p:spPr>
        <p:txBody>
          <a:bodyPr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s-ES" sz="3600" b="1" dirty="0">
                <a:solidFill>
                  <a:srgbClr val="0C406D"/>
                </a:solidFill>
                <a:latin typeface="Arial" panose="020B0604020202020204" pitchFamily="34" charset="0"/>
                <a:cs typeface="Arial" panose="020B0604020202020204" pitchFamily="34" charset="0"/>
              </a:rPr>
              <a:t>ENERWATER Project</a:t>
            </a:r>
            <a:endParaRPr lang="en-GB" sz="3600" b="1" dirty="0">
              <a:solidFill>
                <a:srgbClr val="0C406D"/>
              </a:solidFill>
              <a:latin typeface="Arial" panose="020B0604020202020204" pitchFamily="34" charset="0"/>
              <a:cs typeface="Arial" panose="020B0604020202020204" pitchFamily="34" charset="0"/>
            </a:endParaRPr>
          </a:p>
        </p:txBody>
      </p:sp>
      <p:sp>
        <p:nvSpPr>
          <p:cNvPr id="2" name="Segnaposto numero diapositiva 1"/>
          <p:cNvSpPr>
            <a:spLocks noGrp="1"/>
          </p:cNvSpPr>
          <p:nvPr>
            <p:ph type="sldNum" sz="quarter" idx="12"/>
          </p:nvPr>
        </p:nvSpPr>
        <p:spPr/>
        <p:txBody>
          <a:bodyPr/>
          <a:lstStyle/>
          <a:p>
            <a:endParaRPr lang="it-IT" dirty="0"/>
          </a:p>
        </p:txBody>
      </p:sp>
      <p:sp>
        <p:nvSpPr>
          <p:cNvPr id="3" name="Rectangle 2">
            <a:extLst>
              <a:ext uri="{FF2B5EF4-FFF2-40B4-BE49-F238E27FC236}">
                <a16:creationId xmlns:a16="http://schemas.microsoft.com/office/drawing/2014/main" id="{86082B33-B50F-4244-B045-540972065B45}"/>
              </a:ext>
            </a:extLst>
          </p:cNvPr>
          <p:cNvSpPr/>
          <p:nvPr/>
        </p:nvSpPr>
        <p:spPr>
          <a:xfrm>
            <a:off x="37774" y="1375608"/>
            <a:ext cx="5157958" cy="1477328"/>
          </a:xfrm>
          <a:prstGeom prst="rect">
            <a:avLst/>
          </a:prstGeom>
        </p:spPr>
        <p:txBody>
          <a:bodyPr wrap="square">
            <a:spAutoFit/>
          </a:bodyPr>
          <a:lstStyle/>
          <a:p>
            <a:r>
              <a:rPr lang="en-GB" dirty="0">
                <a:solidFill>
                  <a:srgbClr val="C00000"/>
                </a:solidFill>
                <a:latin typeface="Arial" panose="020B0604020202020204" pitchFamily="34" charset="0"/>
                <a:ea typeface="Calibri" panose="020F0502020204030204" pitchFamily="34" charset="0"/>
                <a:cs typeface="Arial" panose="020B0604020202020204" pitchFamily="34" charset="0"/>
              </a:rPr>
              <a:t>The main objective  is to develop, validate and to disseminate an innovative standard methodology for continuously assessing, labelling and improving the overall energy performance of Wastewater Treatment Plants (WWTPs). </a:t>
            </a:r>
            <a:endParaRPr lang="en-GB" dirty="0">
              <a:solidFill>
                <a:srgbClr val="C00000"/>
              </a:solidFill>
              <a:latin typeface="Arial" panose="020B0604020202020204" pitchFamily="34" charset="0"/>
              <a:cs typeface="Arial" panose="020B0604020202020204" pitchFamily="34" charset="0"/>
            </a:endParaRPr>
          </a:p>
        </p:txBody>
      </p:sp>
      <p:pic>
        <p:nvPicPr>
          <p:cNvPr id="28" name="Immagine 10" descr="logo.png">
            <a:extLst>
              <a:ext uri="{FF2B5EF4-FFF2-40B4-BE49-F238E27FC236}">
                <a16:creationId xmlns:a16="http://schemas.microsoft.com/office/drawing/2014/main" id="{DB6F4229-5EBF-BB4B-8CAB-C2FECAC492C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432114" y="-14953"/>
            <a:ext cx="1959645" cy="923673"/>
          </a:xfrm>
          <a:prstGeom prst="rect">
            <a:avLst/>
          </a:prstGeom>
        </p:spPr>
      </p:pic>
    </p:spTree>
    <p:extLst>
      <p:ext uri="{BB962C8B-B14F-4D97-AF65-F5344CB8AC3E}">
        <p14:creationId xmlns:p14="http://schemas.microsoft.com/office/powerpoint/2010/main" val="221953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3E49E7-61C4-AC4E-B8E3-4E76FCF25480}"/>
              </a:ext>
            </a:extLst>
          </p:cNvPr>
          <p:cNvSpPr>
            <a:spLocks noGrp="1"/>
          </p:cNvSpPr>
          <p:nvPr>
            <p:ph type="title"/>
          </p:nvPr>
        </p:nvSpPr>
        <p:spPr>
          <a:xfrm>
            <a:off x="1547664" y="260744"/>
            <a:ext cx="7433452" cy="864000"/>
          </a:xfrm>
        </p:spPr>
        <p:txBody>
          <a:bodyPr>
            <a:normAutofit/>
          </a:bodyPr>
          <a:lstStyle/>
          <a:p>
            <a:r>
              <a:rPr lang="en-GB" sz="3200" dirty="0"/>
              <a:t>The final goal… </a:t>
            </a:r>
          </a:p>
        </p:txBody>
      </p:sp>
      <p:pic>
        <p:nvPicPr>
          <p:cNvPr id="4" name="Immagine 2" descr="WTEI label.pdf">
            <a:extLst>
              <a:ext uri="{FF2B5EF4-FFF2-40B4-BE49-F238E27FC236}">
                <a16:creationId xmlns:a16="http://schemas.microsoft.com/office/drawing/2014/main" id="{0635D690-D0F6-6B4C-B3FA-3B11C30D5D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628800"/>
            <a:ext cx="3026105" cy="5103195"/>
          </a:xfrm>
          <a:prstGeom prst="rect">
            <a:avLst/>
          </a:prstGeom>
        </p:spPr>
      </p:pic>
      <p:sp>
        <p:nvSpPr>
          <p:cNvPr id="5" name="TextBox 4">
            <a:extLst>
              <a:ext uri="{FF2B5EF4-FFF2-40B4-BE49-F238E27FC236}">
                <a16:creationId xmlns:a16="http://schemas.microsoft.com/office/drawing/2014/main" id="{93B81C5C-87F3-F147-A2B4-40B705952A1C}"/>
              </a:ext>
            </a:extLst>
          </p:cNvPr>
          <p:cNvSpPr txBox="1"/>
          <p:nvPr/>
        </p:nvSpPr>
        <p:spPr>
          <a:xfrm>
            <a:off x="3995936" y="1307078"/>
            <a:ext cx="4841164" cy="7331238"/>
          </a:xfrm>
          <a:prstGeom prst="rect">
            <a:avLst/>
          </a:prstGeom>
          <a:noFill/>
        </p:spPr>
        <p:txBody>
          <a:bodyPr wrap="square" rtlCol="0">
            <a:spAutoFit/>
          </a:bodyPr>
          <a:lstStyle/>
          <a:p>
            <a:pPr algn="ctr"/>
            <a:r>
              <a:rPr lang="en-GB" sz="3200" dirty="0">
                <a:solidFill>
                  <a:srgbClr val="0C406D"/>
                </a:solidFill>
                <a:latin typeface="Arial" panose="020B0604020202020204" pitchFamily="34" charset="0"/>
                <a:cs typeface="Arial" panose="020B0604020202020204" pitchFamily="34" charset="0"/>
              </a:rPr>
              <a:t>Universally understood energy label</a:t>
            </a:r>
          </a:p>
          <a:p>
            <a:pPr algn="ctr"/>
            <a:endParaRPr lang="en-GB" sz="3200" dirty="0">
              <a:solidFill>
                <a:srgbClr val="0C406D"/>
              </a:solidFill>
              <a:latin typeface="Arial" panose="020B0604020202020204" pitchFamily="34" charset="0"/>
              <a:cs typeface="Arial" panose="020B0604020202020204" pitchFamily="34" charset="0"/>
            </a:endParaRPr>
          </a:p>
          <a:p>
            <a:pPr algn="ctr"/>
            <a:r>
              <a:rPr lang="en-GB" sz="2800" i="1" dirty="0">
                <a:solidFill>
                  <a:srgbClr val="FF0000"/>
                </a:solidFill>
                <a:latin typeface="Arial" panose="020B0604020202020204" pitchFamily="34" charset="0"/>
                <a:cs typeface="Arial" panose="020B0604020202020204" pitchFamily="34" charset="0"/>
              </a:rPr>
              <a:t>Water Treatment Energy Index (WTEI)</a:t>
            </a:r>
          </a:p>
          <a:p>
            <a:pPr algn="ctr"/>
            <a:endParaRPr lang="en-GB" sz="3200" dirty="0">
              <a:solidFill>
                <a:srgbClr val="0C406D"/>
              </a:solidFill>
              <a:latin typeface="Arial" panose="020B0604020202020204" pitchFamily="34" charset="0"/>
              <a:cs typeface="Arial" panose="020B0604020202020204" pitchFamily="34" charset="0"/>
            </a:endParaRPr>
          </a:p>
          <a:p>
            <a:pPr>
              <a:lnSpc>
                <a:spcPct val="110000"/>
              </a:lnSpc>
              <a:buClr>
                <a:schemeClr val="tx2"/>
              </a:buClr>
              <a:defRPr/>
            </a:pPr>
            <a:r>
              <a:rPr lang="en-US" kern="0" dirty="0">
                <a:solidFill>
                  <a:srgbClr val="558ED5"/>
                </a:solidFill>
                <a:latin typeface="Arial" panose="020B0604020202020204" pitchFamily="34" charset="0"/>
                <a:cs typeface="Arial" panose="020B0604020202020204" pitchFamily="34" charset="0"/>
              </a:rPr>
              <a:t>Standardized</a:t>
            </a:r>
            <a:r>
              <a:rPr lang="en-US" kern="0" dirty="0">
                <a:latin typeface="Arial" panose="020B0604020202020204" pitchFamily="34" charset="0"/>
                <a:cs typeface="Arial" panose="020B0604020202020204" pitchFamily="34" charset="0"/>
              </a:rPr>
              <a:t>: to allow sound comparisons between different plants and operators</a:t>
            </a:r>
          </a:p>
          <a:p>
            <a:pPr>
              <a:lnSpc>
                <a:spcPct val="110000"/>
              </a:lnSpc>
              <a:buClr>
                <a:schemeClr val="tx2"/>
              </a:buClr>
              <a:defRPr/>
            </a:pPr>
            <a:endParaRPr lang="en-US" kern="0" dirty="0">
              <a:latin typeface="Arial" panose="020B0604020202020204" pitchFamily="34" charset="0"/>
              <a:cs typeface="Arial" panose="020B0604020202020204" pitchFamily="34" charset="0"/>
            </a:endParaRPr>
          </a:p>
          <a:p>
            <a:pPr>
              <a:lnSpc>
                <a:spcPct val="110000"/>
              </a:lnSpc>
              <a:buClr>
                <a:schemeClr val="tx2"/>
              </a:buClr>
              <a:defRPr/>
            </a:pPr>
            <a:r>
              <a:rPr lang="en-US" kern="0" dirty="0">
                <a:solidFill>
                  <a:srgbClr val="558ED5"/>
                </a:solidFill>
                <a:latin typeface="Arial" panose="020B0604020202020204" pitchFamily="34" charset="0"/>
                <a:cs typeface="Arial" panose="020B0604020202020204" pitchFamily="34" charset="0"/>
              </a:rPr>
              <a:t>Generic</a:t>
            </a:r>
            <a:r>
              <a:rPr lang="en-US" kern="0" dirty="0">
                <a:latin typeface="Arial" panose="020B0604020202020204" pitchFamily="34" charset="0"/>
                <a:cs typeface="Arial" panose="020B0604020202020204" pitchFamily="34" charset="0"/>
              </a:rPr>
              <a:t>: Adapted to different typologies of WWTPs </a:t>
            </a:r>
          </a:p>
          <a:p>
            <a:pPr>
              <a:lnSpc>
                <a:spcPct val="110000"/>
              </a:lnSpc>
              <a:buClr>
                <a:schemeClr val="tx2"/>
              </a:buClr>
              <a:defRPr/>
            </a:pPr>
            <a:endParaRPr lang="en-US" kern="0" dirty="0">
              <a:latin typeface="Arial" panose="020B0604020202020204" pitchFamily="34" charset="0"/>
              <a:cs typeface="Arial" panose="020B0604020202020204" pitchFamily="34" charset="0"/>
            </a:endParaRPr>
          </a:p>
          <a:p>
            <a:pPr>
              <a:lnSpc>
                <a:spcPct val="110000"/>
              </a:lnSpc>
              <a:buClr>
                <a:schemeClr val="tx2"/>
              </a:buClr>
              <a:defRPr/>
            </a:pPr>
            <a:r>
              <a:rPr lang="en-US" kern="0" dirty="0">
                <a:solidFill>
                  <a:srgbClr val="558ED5"/>
                </a:solidFill>
                <a:latin typeface="Arial" panose="020B0604020202020204" pitchFamily="34" charset="0"/>
                <a:cs typeface="Arial" panose="020B0604020202020204" pitchFamily="34" charset="0"/>
              </a:rPr>
              <a:t>Open</a:t>
            </a:r>
            <a:r>
              <a:rPr lang="en-US" kern="0" dirty="0">
                <a:latin typeface="Arial" panose="020B0604020202020204" pitchFamily="34" charset="0"/>
                <a:cs typeface="Arial" panose="020B0604020202020204" pitchFamily="34" charset="0"/>
              </a:rPr>
              <a:t>: Anyone must be capable of using it and understand how the results are obtained. </a:t>
            </a:r>
          </a:p>
          <a:p>
            <a:pPr algn="ctr"/>
            <a:endParaRPr lang="en-GB" sz="3200" dirty="0">
              <a:solidFill>
                <a:srgbClr val="0C406D"/>
              </a:solidFill>
              <a:latin typeface="Arial" panose="020B0604020202020204" pitchFamily="34" charset="0"/>
              <a:cs typeface="Arial" panose="020B0604020202020204" pitchFamily="34" charset="0"/>
            </a:endParaRPr>
          </a:p>
          <a:p>
            <a:pPr algn="ctr"/>
            <a:endParaRPr lang="en-GB" sz="3200" dirty="0">
              <a:solidFill>
                <a:srgbClr val="0C406D"/>
              </a:solidFill>
              <a:latin typeface="Arial" panose="020B0604020202020204" pitchFamily="34" charset="0"/>
              <a:cs typeface="Arial" panose="020B0604020202020204" pitchFamily="34" charset="0"/>
            </a:endParaRPr>
          </a:p>
          <a:p>
            <a:pPr algn="ctr"/>
            <a:endParaRPr lang="en-GB" sz="3200" dirty="0">
              <a:solidFill>
                <a:srgbClr val="0C406D"/>
              </a:solidFill>
              <a:latin typeface="Arial" panose="020B0604020202020204" pitchFamily="34" charset="0"/>
              <a:cs typeface="Arial" panose="020B0604020202020204" pitchFamily="34" charset="0"/>
            </a:endParaRPr>
          </a:p>
          <a:p>
            <a:pPr algn="ctr"/>
            <a:r>
              <a:rPr lang="en-GB" sz="3200" dirty="0">
                <a:solidFill>
                  <a:srgbClr val="0C406D"/>
                </a:solidFill>
                <a:latin typeface="Arial" panose="020B0604020202020204" pitchFamily="34" charset="0"/>
                <a:cs typeface="Arial" panose="020B0604020202020204" pitchFamily="34" charset="0"/>
              </a:rPr>
              <a:t> </a:t>
            </a:r>
          </a:p>
        </p:txBody>
      </p:sp>
      <p:sp>
        <p:nvSpPr>
          <p:cNvPr id="8" name="Rectangle 7">
            <a:extLst>
              <a:ext uri="{FF2B5EF4-FFF2-40B4-BE49-F238E27FC236}">
                <a16:creationId xmlns:a16="http://schemas.microsoft.com/office/drawing/2014/main" id="{F1CCE8D6-B37F-9E49-89E1-6D7F696B2504}"/>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magine 10" descr="logo.png">
            <a:extLst>
              <a:ext uri="{FF2B5EF4-FFF2-40B4-BE49-F238E27FC236}">
                <a16:creationId xmlns:a16="http://schemas.microsoft.com/office/drawing/2014/main" id="{36BCE256-1061-024B-8B1C-B526A3FC53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3597396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5" name="Picture 3"/>
          <p:cNvPicPr>
            <a:picLocks noChangeAspect="1" noChangeArrowheads="1"/>
          </p:cNvPicPr>
          <p:nvPr/>
        </p:nvPicPr>
        <p:blipFill>
          <a:blip r:embed="rId3">
            <a:extLst>
              <a:ext uri="{28A0092B-C50C-407E-A947-70E740481C1C}">
                <a14:useLocalDpi xmlns:a14="http://schemas.microsoft.com/office/drawing/2010/main" val="0"/>
              </a:ext>
            </a:extLst>
          </a:blip>
          <a:srcRect l="21889" t="28104" r="43369" b="19588"/>
          <a:stretch>
            <a:fillRect/>
          </a:stretch>
        </p:blipFill>
        <p:spPr bwMode="auto">
          <a:xfrm>
            <a:off x="67732" y="2489839"/>
            <a:ext cx="4359806" cy="34987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529" name="AutoShape 7" descr="Resultado de imagen de linkedin"/>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pic>
        <p:nvPicPr>
          <p:cNvPr id="22531" name="Picture 2"/>
          <p:cNvPicPr>
            <a:picLocks noChangeAspect="1" noChangeArrowheads="1"/>
          </p:cNvPicPr>
          <p:nvPr/>
        </p:nvPicPr>
        <p:blipFill>
          <a:blip r:embed="rId4">
            <a:extLst>
              <a:ext uri="{28A0092B-C50C-407E-A947-70E740481C1C}">
                <a14:useLocalDpi xmlns:a14="http://schemas.microsoft.com/office/drawing/2010/main" val="0"/>
              </a:ext>
            </a:extLst>
          </a:blip>
          <a:srcRect l="22118" t="20555" r="5124" b="14674"/>
          <a:stretch>
            <a:fillRect/>
          </a:stretch>
        </p:blipFill>
        <p:spPr bwMode="auto">
          <a:xfrm>
            <a:off x="3563888" y="1188942"/>
            <a:ext cx="5160963" cy="2447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533" name="20 Rectángulo"/>
          <p:cNvSpPr>
            <a:spLocks noChangeArrowheads="1"/>
          </p:cNvSpPr>
          <p:nvPr/>
        </p:nvSpPr>
        <p:spPr bwMode="auto">
          <a:xfrm>
            <a:off x="34925" y="2820935"/>
            <a:ext cx="410527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p:txBody>
      </p:sp>
      <p:sp>
        <p:nvSpPr>
          <p:cNvPr id="22536" name="Rettangolo 2"/>
          <p:cNvSpPr>
            <a:spLocks noChangeArrowheads="1"/>
          </p:cNvSpPr>
          <p:nvPr/>
        </p:nvSpPr>
        <p:spPr bwMode="auto">
          <a:xfrm>
            <a:off x="4735720" y="4071885"/>
            <a:ext cx="4444792"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GB" dirty="0">
                <a:latin typeface="Arial" panose="020B0604020202020204" pitchFamily="34" charset="0"/>
                <a:cs typeface="Arial" panose="020B0604020202020204" pitchFamily="34" charset="0"/>
              </a:rPr>
              <a:t>WWTPs energy benchmarking methods applied so far in the wastewater sector (Data Envelopment Analysis or USEPA Energy Star method) can be used for comparison but </a:t>
            </a:r>
            <a:r>
              <a:rPr lang="en-GB" dirty="0">
                <a:solidFill>
                  <a:srgbClr val="FF0000"/>
                </a:solidFill>
                <a:latin typeface="Arial" panose="020B0604020202020204" pitchFamily="34" charset="0"/>
                <a:cs typeface="Arial" panose="020B0604020202020204" pitchFamily="34" charset="0"/>
              </a:rPr>
              <a:t>they fail at prescribing any improvement strategy</a:t>
            </a:r>
            <a:endParaRPr lang="it-IT" dirty="0">
              <a:solidFill>
                <a:srgbClr val="FF0000"/>
              </a:solidFill>
              <a:latin typeface="Arial" panose="020B0604020202020204" pitchFamily="34" charset="0"/>
              <a:cs typeface="Arial" panose="020B0604020202020204" pitchFamily="34" charset="0"/>
            </a:endParaRPr>
          </a:p>
        </p:txBody>
      </p:sp>
      <p:sp>
        <p:nvSpPr>
          <p:cNvPr id="12" name="Title 1"/>
          <p:cNvSpPr txBox="1">
            <a:spLocks/>
          </p:cNvSpPr>
          <p:nvPr/>
        </p:nvSpPr>
        <p:spPr>
          <a:xfrm>
            <a:off x="2260173" y="35880"/>
            <a:ext cx="4334729" cy="1143000"/>
          </a:xfrm>
          <a:prstGeom prst="rect">
            <a:avLst/>
          </a:prstGeom>
        </p:spPr>
        <p:txBody>
          <a:bodyPr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GB" sz="3600" dirty="0">
              <a:solidFill>
                <a:srgbClr val="558ED5"/>
              </a:solidFill>
              <a:latin typeface="Calibri Light"/>
              <a:cs typeface="Calibri Light"/>
            </a:endParaRPr>
          </a:p>
        </p:txBody>
      </p:sp>
      <p:sp>
        <p:nvSpPr>
          <p:cNvPr id="2" name="Segnaposto numero diapositiva 1"/>
          <p:cNvSpPr>
            <a:spLocks noGrp="1"/>
          </p:cNvSpPr>
          <p:nvPr>
            <p:ph type="sldNum" sz="quarter" idx="12"/>
          </p:nvPr>
        </p:nvSpPr>
        <p:spPr/>
        <p:txBody>
          <a:bodyPr/>
          <a:lstStyle/>
          <a:p>
            <a:fld id="{9550BA2E-16B1-DB46-A6F7-1DBB0D4174B6}" type="slidenum">
              <a:rPr lang="it-IT" smtClean="0"/>
              <a:t>4</a:t>
            </a:fld>
            <a:endParaRPr lang="it-IT"/>
          </a:p>
        </p:txBody>
      </p:sp>
      <p:sp>
        <p:nvSpPr>
          <p:cNvPr id="13" name="Title 1">
            <a:extLst>
              <a:ext uri="{FF2B5EF4-FFF2-40B4-BE49-F238E27FC236}">
                <a16:creationId xmlns:a16="http://schemas.microsoft.com/office/drawing/2014/main" id="{72BAAB33-F2D4-7446-A7BA-AA1A8B6B7F1E}"/>
              </a:ext>
            </a:extLst>
          </p:cNvPr>
          <p:cNvSpPr txBox="1">
            <a:spLocks/>
          </p:cNvSpPr>
          <p:nvPr/>
        </p:nvSpPr>
        <p:spPr>
          <a:xfrm>
            <a:off x="1257461" y="192741"/>
            <a:ext cx="4334729" cy="1143000"/>
          </a:xfrm>
          <a:prstGeom prst="rect">
            <a:avLst/>
          </a:prstGeom>
        </p:spPr>
        <p:txBody>
          <a:bodyPr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es-ES" sz="3600" b="1" dirty="0" err="1">
                <a:solidFill>
                  <a:srgbClr val="0C406D"/>
                </a:solidFill>
                <a:latin typeface="Arial" panose="020B0604020202020204" pitchFamily="34" charset="0"/>
                <a:cs typeface="Arial" panose="020B0604020202020204" pitchFamily="34" charset="0"/>
              </a:rPr>
              <a:t>State</a:t>
            </a:r>
            <a:r>
              <a:rPr lang="es-ES" sz="3600" b="1" dirty="0">
                <a:solidFill>
                  <a:srgbClr val="0C406D"/>
                </a:solidFill>
                <a:latin typeface="Arial" panose="020B0604020202020204" pitchFamily="34" charset="0"/>
                <a:cs typeface="Arial" panose="020B0604020202020204" pitchFamily="34" charset="0"/>
              </a:rPr>
              <a:t> of </a:t>
            </a:r>
            <a:r>
              <a:rPr lang="es-ES" sz="3600" b="1" dirty="0" err="1">
                <a:solidFill>
                  <a:srgbClr val="0C406D"/>
                </a:solidFill>
                <a:latin typeface="Arial" panose="020B0604020202020204" pitchFamily="34" charset="0"/>
                <a:cs typeface="Arial" panose="020B0604020202020204" pitchFamily="34" charset="0"/>
              </a:rPr>
              <a:t>the</a:t>
            </a:r>
            <a:r>
              <a:rPr lang="es-ES" sz="3600" b="1" dirty="0">
                <a:solidFill>
                  <a:srgbClr val="0C406D"/>
                </a:solidFill>
                <a:latin typeface="Arial" panose="020B0604020202020204" pitchFamily="34" charset="0"/>
                <a:cs typeface="Arial" panose="020B0604020202020204" pitchFamily="34" charset="0"/>
              </a:rPr>
              <a:t> art</a:t>
            </a:r>
            <a:endParaRPr lang="en-GB" sz="3600" b="1" dirty="0">
              <a:solidFill>
                <a:srgbClr val="0C406D"/>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A226DA9-029E-3040-830C-DEA07EBDCE79}"/>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Immagine 10" descr="logo.png">
            <a:extLst>
              <a:ext uri="{FF2B5EF4-FFF2-40B4-BE49-F238E27FC236}">
                <a16:creationId xmlns:a16="http://schemas.microsoft.com/office/drawing/2014/main" id="{6D7AAA14-BF2D-8A47-88B5-543808FD06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2511481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83033" y="371451"/>
            <a:ext cx="4597519" cy="864000"/>
          </a:xfrm>
        </p:spPr>
        <p:txBody>
          <a:bodyPr>
            <a:normAutofit/>
          </a:bodyPr>
          <a:lstStyle/>
          <a:p>
            <a:r>
              <a:rPr lang="en-GB" sz="2800" dirty="0"/>
              <a:t>Energy benchmarking –</a:t>
            </a:r>
            <a:br>
              <a:rPr lang="en-GB" sz="2800" dirty="0"/>
            </a:br>
            <a:r>
              <a:rPr lang="en-GB" sz="2800" dirty="0"/>
              <a:t>case study </a:t>
            </a:r>
            <a:endParaRPr lang="en-US" sz="2800" dirty="0"/>
          </a:p>
        </p:txBody>
      </p:sp>
      <p:pic>
        <p:nvPicPr>
          <p:cNvPr id="4" name="Picture 3"/>
          <p:cNvPicPr>
            <a:picLocks noChangeAspect="1"/>
          </p:cNvPicPr>
          <p:nvPr/>
        </p:nvPicPr>
        <p:blipFill>
          <a:blip r:embed="rId3"/>
          <a:stretch>
            <a:fillRect/>
          </a:stretch>
        </p:blipFill>
        <p:spPr>
          <a:xfrm>
            <a:off x="-36512" y="4149080"/>
            <a:ext cx="6970647" cy="2520280"/>
          </a:xfrm>
          <a:prstGeom prst="rect">
            <a:avLst/>
          </a:prstGeom>
        </p:spPr>
      </p:pic>
      <p:pic>
        <p:nvPicPr>
          <p:cNvPr id="5" name="Picture 4"/>
          <p:cNvPicPr>
            <a:picLocks noChangeAspect="1"/>
          </p:cNvPicPr>
          <p:nvPr/>
        </p:nvPicPr>
        <p:blipFill>
          <a:blip r:embed="rId4"/>
          <a:stretch>
            <a:fillRect/>
          </a:stretch>
        </p:blipFill>
        <p:spPr>
          <a:xfrm>
            <a:off x="323528" y="1628800"/>
            <a:ext cx="6120680" cy="2229873"/>
          </a:xfrm>
          <a:prstGeom prst="rect">
            <a:avLst/>
          </a:prstGeom>
        </p:spPr>
      </p:pic>
      <p:sp>
        <p:nvSpPr>
          <p:cNvPr id="6" name="TextBox 5"/>
          <p:cNvSpPr txBox="1"/>
          <p:nvPr/>
        </p:nvSpPr>
        <p:spPr>
          <a:xfrm>
            <a:off x="6804248" y="1916832"/>
            <a:ext cx="2339752" cy="1477328"/>
          </a:xfrm>
          <a:prstGeom prst="rect">
            <a:avLst/>
          </a:prstGeom>
          <a:noFill/>
        </p:spPr>
        <p:txBody>
          <a:bodyPr wrap="square" rtlCol="0">
            <a:spAutoFit/>
          </a:bodyPr>
          <a:lstStyle/>
          <a:p>
            <a:r>
              <a:rPr lang="en-US" dirty="0"/>
              <a:t>Energy benchmarking in kwh/m</a:t>
            </a:r>
            <a:r>
              <a:rPr lang="en-US" baseline="30000" dirty="0"/>
              <a:t>3</a:t>
            </a:r>
            <a:r>
              <a:rPr lang="en-US" dirty="0"/>
              <a:t> was not useful to compare sites or optimize  energy consumption  </a:t>
            </a:r>
          </a:p>
        </p:txBody>
      </p:sp>
      <p:sp>
        <p:nvSpPr>
          <p:cNvPr id="7" name="TextBox 6"/>
          <p:cNvSpPr txBox="1"/>
          <p:nvPr/>
        </p:nvSpPr>
        <p:spPr>
          <a:xfrm>
            <a:off x="6804248" y="4437112"/>
            <a:ext cx="2339752" cy="1200329"/>
          </a:xfrm>
          <a:prstGeom prst="rect">
            <a:avLst/>
          </a:prstGeom>
          <a:noFill/>
        </p:spPr>
        <p:txBody>
          <a:bodyPr wrap="square" rtlCol="0">
            <a:spAutoFit/>
          </a:bodyPr>
          <a:lstStyle/>
          <a:p>
            <a:r>
              <a:rPr lang="en-US" dirty="0"/>
              <a:t>Site 2 was optimized by installing a primary settling tank (payback 5-8 years) </a:t>
            </a:r>
          </a:p>
        </p:txBody>
      </p:sp>
      <p:sp>
        <p:nvSpPr>
          <p:cNvPr id="11" name="Rectangle 10">
            <a:extLst>
              <a:ext uri="{FF2B5EF4-FFF2-40B4-BE49-F238E27FC236}">
                <a16:creationId xmlns:a16="http://schemas.microsoft.com/office/drawing/2014/main" id="{7A9B0980-2A12-B742-8934-C44E4E4F9250}"/>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Immagine 10" descr="logo.png">
            <a:extLst>
              <a:ext uri="{FF2B5EF4-FFF2-40B4-BE49-F238E27FC236}">
                <a16:creationId xmlns:a16="http://schemas.microsoft.com/office/drawing/2014/main" id="{2C7FAE22-D54B-364C-B20A-ED116F1305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1333669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0165" y="178658"/>
            <a:ext cx="4527979" cy="940966"/>
          </a:xfrm>
        </p:spPr>
        <p:txBody>
          <a:bodyPr>
            <a:noAutofit/>
          </a:bodyPr>
          <a:lstStyle/>
          <a:p>
            <a:pPr algn="l"/>
            <a:r>
              <a:rPr lang="en-GB" sz="2800" dirty="0"/>
              <a:t>WWTPs classification</a:t>
            </a:r>
            <a:r>
              <a:rPr lang="en-GB" sz="2800" baseline="30000" dirty="0"/>
              <a:t> </a:t>
            </a:r>
            <a:r>
              <a:rPr lang="en-GB" sz="2800" dirty="0"/>
              <a:t> according to function </a:t>
            </a:r>
            <a:endParaRPr lang="en-GB" sz="2800" baseline="30000" dirty="0"/>
          </a:p>
        </p:txBody>
      </p:sp>
      <p:sp>
        <p:nvSpPr>
          <p:cNvPr id="3" name="Content Placeholder 2"/>
          <p:cNvSpPr>
            <a:spLocks noGrp="1"/>
          </p:cNvSpPr>
          <p:nvPr>
            <p:ph idx="1"/>
          </p:nvPr>
        </p:nvSpPr>
        <p:spPr>
          <a:xfrm>
            <a:off x="4572000" y="1340768"/>
            <a:ext cx="4258816" cy="4977953"/>
          </a:xfrm>
        </p:spPr>
        <p:txBody>
          <a:bodyPr>
            <a:normAutofit lnSpcReduction="10000"/>
          </a:bodyPr>
          <a:lstStyle/>
          <a:p>
            <a:r>
              <a:rPr lang="en-GB" dirty="0"/>
              <a:t>Type 1: Discharge to non-sensitive - this includes WWTPs focused on the removal TSS, BOD and COD (and NH</a:t>
            </a:r>
            <a:r>
              <a:rPr lang="en-GB" baseline="-25000" dirty="0"/>
              <a:t>4</a:t>
            </a:r>
            <a:r>
              <a:rPr lang="en-GB" dirty="0"/>
              <a:t>)</a:t>
            </a:r>
          </a:p>
          <a:p>
            <a:endParaRPr lang="en-GB" dirty="0"/>
          </a:p>
          <a:p>
            <a:r>
              <a:rPr lang="en-US" dirty="0"/>
              <a:t>Type 2: Discharge to sensitive areas - </a:t>
            </a:r>
            <a:r>
              <a:rPr lang="en-GB" dirty="0"/>
              <a:t>this includes WWTPs focused on removing  TSS, BOD, COD,  total phosphorus ammonia  (NH</a:t>
            </a:r>
            <a:r>
              <a:rPr lang="en-GB" baseline="-25000" dirty="0"/>
              <a:t>4</a:t>
            </a:r>
            <a:r>
              <a:rPr lang="en-GB" dirty="0"/>
              <a:t>) and nitrate (NO</a:t>
            </a:r>
            <a:r>
              <a:rPr lang="en-GB" baseline="-25000" dirty="0"/>
              <a:t>3</a:t>
            </a:r>
            <a:r>
              <a:rPr lang="en-GB" dirty="0"/>
              <a:t>)</a:t>
            </a:r>
          </a:p>
          <a:p>
            <a:endParaRPr lang="en-GB" dirty="0"/>
          </a:p>
          <a:p>
            <a:r>
              <a:rPr lang="en-US" dirty="0"/>
              <a:t>Type 3: Discharge for re-use  (pathogens) - </a:t>
            </a:r>
            <a:r>
              <a:rPr lang="en-GB" dirty="0"/>
              <a:t>this includes WWTPs focused on removing TSS, BOD, COD,  total phosphorus ammonia  (NH</a:t>
            </a:r>
            <a:r>
              <a:rPr lang="en-GB" baseline="-25000" dirty="0"/>
              <a:t>4</a:t>
            </a:r>
            <a:r>
              <a:rPr lang="en-GB" dirty="0"/>
              <a:t>) and nitrate (NO</a:t>
            </a:r>
            <a:r>
              <a:rPr lang="en-GB" baseline="-25000" dirty="0"/>
              <a:t>3</a:t>
            </a:r>
            <a:r>
              <a:rPr lang="en-GB" dirty="0"/>
              <a:t>)</a:t>
            </a:r>
          </a:p>
          <a:p>
            <a:endParaRPr lang="en-US" dirty="0"/>
          </a:p>
          <a:p>
            <a:endParaRPr lang="en-US" dirty="0"/>
          </a:p>
        </p:txBody>
      </p:sp>
      <p:sp>
        <p:nvSpPr>
          <p:cNvPr id="5" name="TextBox 2"/>
          <p:cNvSpPr txBox="1">
            <a:spLocks noChangeArrowheads="1"/>
          </p:cNvSpPr>
          <p:nvPr/>
        </p:nvSpPr>
        <p:spPr bwMode="auto">
          <a:xfrm>
            <a:off x="4703046" y="6237312"/>
            <a:ext cx="370030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solidFill>
                  <a:srgbClr val="666666"/>
                </a:solidFill>
              </a:rPr>
              <a:t>Rodriguez-Garcia et al. (2011) </a:t>
            </a:r>
            <a:r>
              <a:rPr lang="en-US" sz="1200" i="1" dirty="0">
                <a:solidFill>
                  <a:srgbClr val="666666"/>
                </a:solidFill>
              </a:rPr>
              <a:t>Water Res </a:t>
            </a:r>
            <a:r>
              <a:rPr lang="en-US" sz="1200" dirty="0">
                <a:solidFill>
                  <a:srgbClr val="666666"/>
                </a:solidFill>
              </a:rPr>
              <a:t>45, 5997</a:t>
            </a:r>
          </a:p>
        </p:txBody>
      </p:sp>
      <p:pic>
        <p:nvPicPr>
          <p:cNvPr id="7" name="Picture 6"/>
          <p:cNvPicPr>
            <a:picLocks noChangeAspect="1"/>
          </p:cNvPicPr>
          <p:nvPr/>
        </p:nvPicPr>
        <p:blipFill>
          <a:blip r:embed="rId3"/>
          <a:stretch>
            <a:fillRect/>
          </a:stretch>
        </p:blipFill>
        <p:spPr>
          <a:xfrm>
            <a:off x="611560" y="1350405"/>
            <a:ext cx="3024336" cy="2923145"/>
          </a:xfrm>
          <a:prstGeom prst="rect">
            <a:avLst/>
          </a:prstGeom>
        </p:spPr>
      </p:pic>
      <p:sp>
        <p:nvSpPr>
          <p:cNvPr id="8" name="Rectangle 7"/>
          <p:cNvSpPr/>
          <p:nvPr/>
        </p:nvSpPr>
        <p:spPr>
          <a:xfrm>
            <a:off x="107504" y="4293096"/>
            <a:ext cx="4572000" cy="2246769"/>
          </a:xfrm>
          <a:prstGeom prst="rect">
            <a:avLst/>
          </a:prstGeom>
        </p:spPr>
        <p:txBody>
          <a:bodyPr>
            <a:spAutoFit/>
          </a:bodyPr>
          <a:lstStyle/>
          <a:p>
            <a:r>
              <a:rPr lang="en-US" sz="1400" dirty="0"/>
              <a:t>Key European Directives linked wastewater effluent discharges into waterways:</a:t>
            </a:r>
            <a:endParaRPr lang="en-GB" sz="1400" dirty="0"/>
          </a:p>
          <a:p>
            <a:pPr marL="285750" lvl="0" indent="-285750">
              <a:buFont typeface="Arial"/>
              <a:buChar char="•"/>
            </a:pPr>
            <a:r>
              <a:rPr lang="en-GB" sz="1400" dirty="0"/>
              <a:t>Urban Waste Water Treatment Directive (UWWTD) (91/271/EEC) </a:t>
            </a:r>
          </a:p>
          <a:p>
            <a:pPr marL="285750" lvl="0" indent="-285750">
              <a:buFont typeface="Arial"/>
              <a:buChar char="•"/>
            </a:pPr>
            <a:r>
              <a:rPr lang="en-GB" sz="1400" dirty="0"/>
              <a:t>Nitrates Directive (ND) (91/676/EEC)</a:t>
            </a:r>
          </a:p>
          <a:p>
            <a:pPr marL="285750" lvl="0" indent="-285750">
              <a:buFont typeface="Arial"/>
              <a:buChar char="•"/>
            </a:pPr>
            <a:r>
              <a:rPr lang="en-GB" sz="1400" dirty="0"/>
              <a:t>Water Framework Directive (WFD) (2000/60/EC)</a:t>
            </a:r>
          </a:p>
          <a:p>
            <a:pPr marL="285750" lvl="0" indent="-285750">
              <a:buFont typeface="Arial"/>
              <a:buChar char="•"/>
            </a:pPr>
            <a:r>
              <a:rPr lang="en-GB" sz="1400" dirty="0"/>
              <a:t>Bathing Water Treatment Directive (2006/7/EC) replacing (76/160/EEC)</a:t>
            </a:r>
          </a:p>
          <a:p>
            <a:pPr marL="285750" lvl="0" indent="-285750">
              <a:buFont typeface="Arial"/>
              <a:buChar char="•"/>
            </a:pPr>
            <a:r>
              <a:rPr lang="en-GB" sz="1400" dirty="0"/>
              <a:t>Shellfish Directive (79/923/EEC)</a:t>
            </a:r>
          </a:p>
          <a:p>
            <a:pPr marL="285750" lvl="0" indent="-285750">
              <a:buFont typeface="Arial"/>
              <a:buChar char="•"/>
            </a:pPr>
            <a:r>
              <a:rPr lang="en-GB" sz="1400" dirty="0"/>
              <a:t>Freshwater Fish Directive (78/659/EEC)</a:t>
            </a:r>
          </a:p>
        </p:txBody>
      </p:sp>
      <p:sp>
        <p:nvSpPr>
          <p:cNvPr id="12" name="Rectangle 11">
            <a:extLst>
              <a:ext uri="{FF2B5EF4-FFF2-40B4-BE49-F238E27FC236}">
                <a16:creationId xmlns:a16="http://schemas.microsoft.com/office/drawing/2014/main" id="{9DC151BB-F4B9-EF4F-A559-10C04DF491A7}"/>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Immagine 10" descr="logo.png">
            <a:extLst>
              <a:ext uri="{FF2B5EF4-FFF2-40B4-BE49-F238E27FC236}">
                <a16:creationId xmlns:a16="http://schemas.microsoft.com/office/drawing/2014/main" id="{CB8A92C5-F512-5D48-A698-1F101E7CFC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4116418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73FA1-74B9-474D-898E-6C92D0499FC7}"/>
              </a:ext>
            </a:extLst>
          </p:cNvPr>
          <p:cNvSpPr>
            <a:spLocks noGrp="1"/>
          </p:cNvSpPr>
          <p:nvPr>
            <p:ph type="title"/>
          </p:nvPr>
        </p:nvSpPr>
        <p:spPr>
          <a:xfrm>
            <a:off x="1259632" y="423367"/>
            <a:ext cx="5256584" cy="864000"/>
          </a:xfrm>
        </p:spPr>
        <p:txBody>
          <a:bodyPr>
            <a:noAutofit/>
          </a:bodyPr>
          <a:lstStyle/>
          <a:p>
            <a:r>
              <a:rPr lang="en-GB" sz="2800" dirty="0"/>
              <a:t>Other factors that influence performance were also considered </a:t>
            </a:r>
          </a:p>
        </p:txBody>
      </p:sp>
      <p:graphicFrame>
        <p:nvGraphicFramePr>
          <p:cNvPr id="6" name="Content Placeholder 5">
            <a:extLst>
              <a:ext uri="{FF2B5EF4-FFF2-40B4-BE49-F238E27FC236}">
                <a16:creationId xmlns:a16="http://schemas.microsoft.com/office/drawing/2014/main" id="{AFC304BE-B19E-FE4D-BB09-FFA219D9F7BF}"/>
              </a:ext>
            </a:extLst>
          </p:cNvPr>
          <p:cNvGraphicFramePr>
            <a:graphicFrameLocks noGrp="1"/>
          </p:cNvGraphicFramePr>
          <p:nvPr>
            <p:ph idx="1"/>
            <p:extLst>
              <p:ext uri="{D42A27DB-BD31-4B8C-83A1-F6EECF244321}">
                <p14:modId xmlns:p14="http://schemas.microsoft.com/office/powerpoint/2010/main" val="2745985085"/>
              </p:ext>
            </p:extLst>
          </p:nvPr>
        </p:nvGraphicFramePr>
        <p:xfrm>
          <a:off x="304800" y="1411288"/>
          <a:ext cx="8532813" cy="4973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a:extLst>
              <a:ext uri="{FF2B5EF4-FFF2-40B4-BE49-F238E27FC236}">
                <a16:creationId xmlns:a16="http://schemas.microsoft.com/office/drawing/2014/main" id="{C6D3170A-E3DC-4648-879E-59434F8A44F0}"/>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Immagine 10" descr="logo.png">
            <a:extLst>
              <a:ext uri="{FF2B5EF4-FFF2-40B4-BE49-F238E27FC236}">
                <a16:creationId xmlns:a16="http://schemas.microsoft.com/office/drawing/2014/main" id="{7E5E4D9E-3C75-D243-9D10-C07CEF9D437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114950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7" descr="Resultado de imagen de linkedin"/>
          <p:cNvSpPr>
            <a:spLocks noChangeAspect="1" noChangeArrowheads="1"/>
          </p:cNvSpPr>
          <p:nvPr/>
        </p:nvSpPr>
        <p:spPr bwMode="auto">
          <a:xfrm>
            <a:off x="155575" y="-112162"/>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aphicFrame>
        <p:nvGraphicFramePr>
          <p:cNvPr id="21" name="Tabella 20"/>
          <p:cNvGraphicFramePr>
            <a:graphicFrameLocks noGrp="1"/>
          </p:cNvGraphicFramePr>
          <p:nvPr>
            <p:extLst>
              <p:ext uri="{D42A27DB-BD31-4B8C-83A1-F6EECF244321}">
                <p14:modId xmlns:p14="http://schemas.microsoft.com/office/powerpoint/2010/main" val="4263933909"/>
              </p:ext>
            </p:extLst>
          </p:nvPr>
        </p:nvGraphicFramePr>
        <p:xfrm>
          <a:off x="155575" y="2276873"/>
          <a:ext cx="8784976" cy="3672407"/>
        </p:xfrm>
        <a:graphic>
          <a:graphicData uri="http://schemas.openxmlformats.org/drawingml/2006/table">
            <a:tbl>
              <a:tblPr firstRow="1" bandRow="1">
                <a:tableStyleId>{B301B821-A1FF-4177-AEE7-76D212191A09}</a:tableStyleId>
              </a:tblPr>
              <a:tblGrid>
                <a:gridCol w="1817582">
                  <a:extLst>
                    <a:ext uri="{9D8B030D-6E8A-4147-A177-3AD203B41FA5}">
                      <a16:colId xmlns:a16="http://schemas.microsoft.com/office/drawing/2014/main" val="20000"/>
                    </a:ext>
                  </a:extLst>
                </a:gridCol>
                <a:gridCol w="3006955">
                  <a:extLst>
                    <a:ext uri="{9D8B030D-6E8A-4147-A177-3AD203B41FA5}">
                      <a16:colId xmlns:a16="http://schemas.microsoft.com/office/drawing/2014/main" val="20001"/>
                    </a:ext>
                  </a:extLst>
                </a:gridCol>
                <a:gridCol w="3960439">
                  <a:extLst>
                    <a:ext uri="{9D8B030D-6E8A-4147-A177-3AD203B41FA5}">
                      <a16:colId xmlns:a16="http://schemas.microsoft.com/office/drawing/2014/main" val="20002"/>
                    </a:ext>
                  </a:extLst>
                </a:gridCol>
              </a:tblGrid>
              <a:tr h="616134">
                <a:tc>
                  <a:txBody>
                    <a:bodyPr/>
                    <a:lstStyle/>
                    <a:p>
                      <a:endParaRPr lang="en-GB" sz="1800" b="0" i="0" noProof="0" dirty="0">
                        <a:latin typeface="Arial" panose="020B0604020202020204" pitchFamily="34" charset="0"/>
                        <a:cs typeface="Arial" panose="020B0604020202020204" pitchFamily="34" charset="0"/>
                      </a:endParaRPr>
                    </a:p>
                  </a:txBody>
                  <a:tcPr/>
                </a:tc>
                <a:tc>
                  <a:txBody>
                    <a:bodyPr/>
                    <a:lstStyle/>
                    <a:p>
                      <a:r>
                        <a:rPr lang="en-GB" sz="1800" b="0" i="0" noProof="0" dirty="0">
                          <a:latin typeface="Arial" panose="020B0604020202020204" pitchFamily="34" charset="0"/>
                          <a:cs typeface="Arial" panose="020B0604020202020204" pitchFamily="34" charset="0"/>
                        </a:rPr>
                        <a:t>Rapid Audit Methodology </a:t>
                      </a:r>
                    </a:p>
                  </a:txBody>
                  <a:tcPr/>
                </a:tc>
                <a:tc>
                  <a:txBody>
                    <a:bodyPr/>
                    <a:lstStyle/>
                    <a:p>
                      <a:r>
                        <a:rPr lang="en-GB" sz="1800" b="0" i="0" noProof="0">
                          <a:latin typeface="Arial" panose="020B0604020202020204" pitchFamily="34" charset="0"/>
                          <a:cs typeface="Arial" panose="020B0604020202020204" pitchFamily="34" charset="0"/>
                        </a:rPr>
                        <a:t>Decision Support Methodology   </a:t>
                      </a:r>
                    </a:p>
                  </a:txBody>
                  <a:tcPr/>
                </a:tc>
                <a:extLst>
                  <a:ext uri="{0D108BD9-81ED-4DB2-BD59-A6C34878D82A}">
                    <a16:rowId xmlns:a16="http://schemas.microsoft.com/office/drawing/2014/main" val="10000"/>
                  </a:ext>
                </a:extLst>
              </a:tr>
              <a:tr h="994491">
                <a:tc>
                  <a:txBody>
                    <a:bodyPr/>
                    <a:lstStyle/>
                    <a:p>
                      <a:r>
                        <a:rPr lang="en-GB" sz="1800" b="0" i="0" noProof="0" dirty="0">
                          <a:solidFill>
                            <a:schemeClr val="tx2">
                              <a:lumMod val="60000"/>
                              <a:lumOff val="40000"/>
                            </a:schemeClr>
                          </a:solidFill>
                          <a:latin typeface="Arial" panose="020B0604020202020204" pitchFamily="34" charset="0"/>
                          <a:cs typeface="Arial" panose="020B0604020202020204" pitchFamily="34" charset="0"/>
                        </a:rPr>
                        <a:t>Energy consumption</a:t>
                      </a:r>
                      <a:r>
                        <a:rPr lang="en-GB" sz="1800" b="0" i="0" baseline="0" noProof="0" dirty="0">
                          <a:solidFill>
                            <a:schemeClr val="tx2">
                              <a:lumMod val="60000"/>
                              <a:lumOff val="40000"/>
                            </a:schemeClr>
                          </a:solidFill>
                          <a:latin typeface="Arial" panose="020B0604020202020204" pitchFamily="34" charset="0"/>
                          <a:cs typeface="Arial" panose="020B0604020202020204" pitchFamily="34" charset="0"/>
                        </a:rPr>
                        <a:t> data</a:t>
                      </a:r>
                      <a:endParaRPr lang="en-GB" sz="1800" b="0" i="0" noProof="0" dirty="0">
                        <a:solidFill>
                          <a:schemeClr val="tx2">
                            <a:lumMod val="60000"/>
                            <a:lumOff val="40000"/>
                          </a:schemeClr>
                        </a:solidFill>
                        <a:latin typeface="Arial" panose="020B0604020202020204" pitchFamily="34" charset="0"/>
                        <a:cs typeface="Arial" panose="020B0604020202020204" pitchFamily="34" charset="0"/>
                      </a:endParaRPr>
                    </a:p>
                  </a:txBody>
                  <a:tcPr/>
                </a:tc>
                <a:tc>
                  <a:txBody>
                    <a:bodyPr/>
                    <a:lstStyle/>
                    <a:p>
                      <a:pPr marL="285750" indent="-285750">
                        <a:buFont typeface="Arial"/>
                        <a:buChar char="•"/>
                      </a:pPr>
                      <a:r>
                        <a:rPr lang="en-GB" sz="1800" b="0" i="0" noProof="0" dirty="0">
                          <a:latin typeface="Arial" panose="020B0604020202020204" pitchFamily="34" charset="0"/>
                          <a:cs typeface="Arial" panose="020B0604020202020204" pitchFamily="34" charset="0"/>
                        </a:rPr>
                        <a:t>Aggregated </a:t>
                      </a:r>
                      <a:r>
                        <a:rPr lang="en-GB" sz="1800" b="0" i="0" baseline="0" noProof="0" dirty="0">
                          <a:latin typeface="Arial" panose="020B0604020202020204" pitchFamily="34" charset="0"/>
                          <a:cs typeface="Arial" panose="020B0604020202020204" pitchFamily="34" charset="0"/>
                        </a:rPr>
                        <a:t>energy consumption from energy bills</a:t>
                      </a:r>
                      <a:endParaRPr lang="en-GB" sz="1800" b="0" i="0" noProof="0" dirty="0">
                        <a:latin typeface="Arial" panose="020B0604020202020204" pitchFamily="34" charset="0"/>
                        <a:cs typeface="Arial" panose="020B0604020202020204" pitchFamily="34" charset="0"/>
                      </a:endParaRPr>
                    </a:p>
                  </a:txBody>
                  <a:tcPr/>
                </a:tc>
                <a:tc>
                  <a:txBody>
                    <a:bodyPr/>
                    <a:lstStyle/>
                    <a:p>
                      <a:pPr marL="285750" indent="-285750">
                        <a:buFont typeface="Arial"/>
                        <a:buChar char="•"/>
                      </a:pPr>
                      <a:r>
                        <a:rPr lang="en-GB" sz="1800" b="0" i="0" noProof="0" dirty="0">
                          <a:latin typeface="Arial" panose="020B0604020202020204" pitchFamily="34" charset="0"/>
                          <a:cs typeface="Arial" panose="020B0604020202020204" pitchFamily="34" charset="0"/>
                        </a:rPr>
                        <a:t>Disaggregated online</a:t>
                      </a:r>
                      <a:r>
                        <a:rPr lang="en-GB" sz="1800" b="0" i="0" baseline="0" noProof="0" dirty="0">
                          <a:latin typeface="Arial" panose="020B0604020202020204" pitchFamily="34" charset="0"/>
                          <a:cs typeface="Arial" panose="020B0604020202020204" pitchFamily="34" charset="0"/>
                        </a:rPr>
                        <a:t> data from energy meters on site</a:t>
                      </a:r>
                      <a:endParaRPr lang="en-GB" sz="1800" b="0" i="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725442">
                <a:tc>
                  <a:txBody>
                    <a:bodyPr/>
                    <a:lstStyle/>
                    <a:p>
                      <a:r>
                        <a:rPr lang="en-GB" sz="1800" b="0" i="0" noProof="0" dirty="0">
                          <a:solidFill>
                            <a:schemeClr val="tx2">
                              <a:lumMod val="60000"/>
                              <a:lumOff val="40000"/>
                            </a:schemeClr>
                          </a:solidFill>
                          <a:latin typeface="Arial" panose="020B0604020202020204" pitchFamily="34" charset="0"/>
                          <a:cs typeface="Arial" panose="020B0604020202020204" pitchFamily="34" charset="0"/>
                        </a:rPr>
                        <a:t>Plant</a:t>
                      </a:r>
                      <a:r>
                        <a:rPr lang="en-GB" sz="1800" b="0" i="0" baseline="0" noProof="0" dirty="0">
                          <a:solidFill>
                            <a:schemeClr val="tx2">
                              <a:lumMod val="60000"/>
                              <a:lumOff val="40000"/>
                            </a:schemeClr>
                          </a:solidFill>
                          <a:latin typeface="Arial" panose="020B0604020202020204" pitchFamily="34" charset="0"/>
                          <a:cs typeface="Arial" panose="020B0604020202020204" pitchFamily="34" charset="0"/>
                        </a:rPr>
                        <a:t> operation data</a:t>
                      </a:r>
                      <a:endParaRPr lang="en-GB" sz="1800" b="0" i="0" noProof="0" dirty="0">
                        <a:solidFill>
                          <a:schemeClr val="tx2">
                            <a:lumMod val="60000"/>
                            <a:lumOff val="40000"/>
                          </a:schemeClr>
                        </a:solidFill>
                        <a:latin typeface="Arial" panose="020B0604020202020204" pitchFamily="34" charset="0"/>
                        <a:cs typeface="Arial" panose="020B0604020202020204" pitchFamily="34" charset="0"/>
                      </a:endParaRPr>
                    </a:p>
                  </a:txBody>
                  <a:tcPr/>
                </a:tc>
                <a:tc>
                  <a:txBody>
                    <a:bodyPr/>
                    <a:lstStyle/>
                    <a:p>
                      <a:pPr marL="285750" indent="-285750">
                        <a:buFont typeface="Arial"/>
                        <a:buChar char="•"/>
                      </a:pPr>
                      <a:r>
                        <a:rPr lang="en-GB" sz="1800" b="0" i="0" noProof="0" dirty="0">
                          <a:latin typeface="Arial" panose="020B0604020202020204" pitchFamily="34" charset="0"/>
                          <a:cs typeface="Arial" panose="020B0604020202020204" pitchFamily="34" charset="0"/>
                        </a:rPr>
                        <a:t>Routine influent/effluent</a:t>
                      </a:r>
                      <a:r>
                        <a:rPr lang="en-GB" sz="1800" b="0" i="0" baseline="0" noProof="0" dirty="0">
                          <a:latin typeface="Arial" panose="020B0604020202020204" pitchFamily="34" charset="0"/>
                          <a:cs typeface="Arial" panose="020B0604020202020204" pitchFamily="34" charset="0"/>
                        </a:rPr>
                        <a:t> analyses</a:t>
                      </a:r>
                      <a:endParaRPr lang="en-GB" sz="1800" b="0" i="0" noProof="0" dirty="0">
                        <a:latin typeface="Arial" panose="020B0604020202020204" pitchFamily="34" charset="0"/>
                        <a:cs typeface="Arial" panose="020B0604020202020204" pitchFamily="34" charset="0"/>
                      </a:endParaRPr>
                    </a:p>
                  </a:txBody>
                  <a:tcPr/>
                </a:tc>
                <a:tc>
                  <a:txBody>
                    <a:bodyPr/>
                    <a:lstStyle/>
                    <a:p>
                      <a:pPr marL="285750" indent="-285750">
                        <a:buFont typeface="Arial"/>
                        <a:buChar char="•"/>
                      </a:pPr>
                      <a:r>
                        <a:rPr lang="en-GB" sz="1800" b="0" i="0" noProof="0">
                          <a:latin typeface="Arial" panose="020B0604020202020204" pitchFamily="34" charset="0"/>
                          <a:cs typeface="Arial" panose="020B0604020202020204" pitchFamily="34" charset="0"/>
                        </a:rPr>
                        <a:t>Intra-sectional</a:t>
                      </a:r>
                      <a:r>
                        <a:rPr lang="en-GB" sz="1800" b="0" i="0" baseline="0" noProof="0">
                          <a:latin typeface="Arial" panose="020B0604020202020204" pitchFamily="34" charset="0"/>
                          <a:cs typeface="Arial" panose="020B0604020202020204" pitchFamily="34" charset="0"/>
                        </a:rPr>
                        <a:t> influent/effluent data</a:t>
                      </a:r>
                      <a:endParaRPr lang="en-GB" sz="1800" b="0" i="0" noProof="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1336340">
                <a:tc>
                  <a:txBody>
                    <a:bodyPr/>
                    <a:lstStyle/>
                    <a:p>
                      <a:r>
                        <a:rPr lang="en-GB" sz="1800" b="0" i="0" noProof="0" dirty="0">
                          <a:solidFill>
                            <a:schemeClr val="tx2">
                              <a:lumMod val="60000"/>
                              <a:lumOff val="40000"/>
                            </a:schemeClr>
                          </a:solidFill>
                          <a:latin typeface="Arial" panose="020B0604020202020204" pitchFamily="34" charset="0"/>
                          <a:cs typeface="Arial" panose="020B0604020202020204" pitchFamily="34" charset="0"/>
                        </a:rPr>
                        <a:t>Objective</a:t>
                      </a:r>
                    </a:p>
                  </a:txBody>
                  <a:tcPr/>
                </a:tc>
                <a:tc>
                  <a:txBody>
                    <a:bodyPr/>
                    <a:lstStyle/>
                    <a:p>
                      <a:pPr marL="285750" indent="-285750">
                        <a:buFont typeface="Arial"/>
                        <a:buChar char="•"/>
                      </a:pPr>
                      <a:r>
                        <a:rPr lang="en-GB" sz="1800" b="0" i="0" noProof="0" dirty="0">
                          <a:latin typeface="Arial" panose="020B0604020202020204" pitchFamily="34" charset="0"/>
                          <a:cs typeface="Arial" panose="020B0604020202020204" pitchFamily="34" charset="0"/>
                        </a:rPr>
                        <a:t>Energy</a:t>
                      </a:r>
                      <a:r>
                        <a:rPr lang="en-GB" sz="1800" b="0" i="0" baseline="0" noProof="0" dirty="0">
                          <a:latin typeface="Arial" panose="020B0604020202020204" pitchFamily="34" charset="0"/>
                          <a:cs typeface="Arial" panose="020B0604020202020204" pitchFamily="34" charset="0"/>
                        </a:rPr>
                        <a:t> benchmark </a:t>
                      </a:r>
                    </a:p>
                    <a:p>
                      <a:pPr marL="285750" indent="-285750">
                        <a:buFont typeface="Arial"/>
                        <a:buChar char="•"/>
                      </a:pPr>
                      <a:r>
                        <a:rPr lang="en-GB" sz="1800" b="0" i="0" baseline="0" noProof="0" dirty="0">
                          <a:latin typeface="Arial" panose="020B0604020202020204" pitchFamily="34" charset="0"/>
                          <a:cs typeface="Arial" panose="020B0604020202020204" pitchFamily="34" charset="0"/>
                        </a:rPr>
                        <a:t>Rapid tool to energy efficiency assessment</a:t>
                      </a:r>
                      <a:endParaRPr lang="en-GB" sz="1800" b="0" i="0" noProof="0" dirty="0">
                        <a:latin typeface="Arial" panose="020B0604020202020204" pitchFamily="34" charset="0"/>
                        <a:cs typeface="Arial" panose="020B0604020202020204" pitchFamily="34" charset="0"/>
                      </a:endParaRPr>
                    </a:p>
                  </a:txBody>
                  <a:tcPr/>
                </a:tc>
                <a:tc>
                  <a:txBody>
                    <a:bodyPr/>
                    <a:lstStyle/>
                    <a:p>
                      <a:pPr marL="285750" indent="-285750">
                        <a:buFont typeface="Arial"/>
                        <a:buChar char="•"/>
                      </a:pPr>
                      <a:r>
                        <a:rPr lang="en-GB" sz="1800" b="0" i="0" noProof="0" dirty="0">
                          <a:latin typeface="Arial" panose="020B0604020202020204" pitchFamily="34" charset="0"/>
                          <a:cs typeface="Arial" panose="020B0604020202020204" pitchFamily="34" charset="0"/>
                        </a:rPr>
                        <a:t>Diagnosis</a:t>
                      </a:r>
                      <a:endParaRPr lang="en-GB" sz="1800" b="0" i="0" baseline="0" noProof="0" dirty="0">
                        <a:latin typeface="Arial" panose="020B0604020202020204" pitchFamily="34" charset="0"/>
                        <a:cs typeface="Arial" panose="020B0604020202020204" pitchFamily="34" charset="0"/>
                      </a:endParaRPr>
                    </a:p>
                    <a:p>
                      <a:pPr marL="285750" indent="-285750">
                        <a:buFont typeface="Arial"/>
                        <a:buChar char="•"/>
                      </a:pPr>
                      <a:r>
                        <a:rPr lang="en-GB" sz="1800" b="0" i="0" baseline="0" noProof="0" dirty="0">
                          <a:latin typeface="Arial" panose="020B0604020202020204" pitchFamily="34" charset="0"/>
                          <a:cs typeface="Arial" panose="020B0604020202020204" pitchFamily="34" charset="0"/>
                        </a:rPr>
                        <a:t>Understanding</a:t>
                      </a:r>
                    </a:p>
                    <a:p>
                      <a:pPr marL="285750" indent="-285750">
                        <a:buFont typeface="Arial"/>
                        <a:buChar char="•"/>
                      </a:pPr>
                      <a:r>
                        <a:rPr lang="en-GB" sz="1800" b="0" i="0" baseline="0" noProof="0" dirty="0">
                          <a:latin typeface="Arial" panose="020B0604020202020204" pitchFamily="34" charset="0"/>
                          <a:cs typeface="Arial" panose="020B0604020202020204" pitchFamily="34" charset="0"/>
                        </a:rPr>
                        <a:t>Verification </a:t>
                      </a:r>
                    </a:p>
                    <a:p>
                      <a:pPr marL="285750" indent="-285750">
                        <a:buFont typeface="Arial"/>
                        <a:buChar char="•"/>
                      </a:pPr>
                      <a:r>
                        <a:rPr lang="en-GB" sz="1800" b="0" i="0" baseline="0" noProof="0" dirty="0">
                          <a:latin typeface="Arial" panose="020B0604020202020204" pitchFamily="34" charset="0"/>
                          <a:cs typeface="Arial" panose="020B0604020202020204" pitchFamily="34" charset="0"/>
                        </a:rPr>
                        <a:t>Training tool</a:t>
                      </a:r>
                      <a:endParaRPr lang="en-GB" sz="1800" b="0" i="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
        <p:nvSpPr>
          <p:cNvPr id="3" name="Title 2">
            <a:extLst>
              <a:ext uri="{FF2B5EF4-FFF2-40B4-BE49-F238E27FC236}">
                <a16:creationId xmlns:a16="http://schemas.microsoft.com/office/drawing/2014/main" id="{0EC03004-39A1-164E-959A-A8EA14F97724}"/>
              </a:ext>
            </a:extLst>
          </p:cNvPr>
          <p:cNvSpPr>
            <a:spLocks noGrp="1"/>
          </p:cNvSpPr>
          <p:nvPr>
            <p:ph type="title"/>
          </p:nvPr>
        </p:nvSpPr>
        <p:spPr/>
        <p:txBody>
          <a:bodyPr>
            <a:noAutofit/>
          </a:bodyPr>
          <a:lstStyle/>
          <a:p>
            <a:r>
              <a:rPr lang="en-GB" sz="3200" dirty="0"/>
              <a:t>ENERWATER methodology</a:t>
            </a:r>
            <a:br>
              <a:rPr lang="en-GB" sz="3200" dirty="0"/>
            </a:br>
            <a:endParaRPr lang="en-GB" sz="3200" dirty="0"/>
          </a:p>
        </p:txBody>
      </p:sp>
      <p:sp>
        <p:nvSpPr>
          <p:cNvPr id="12" name="Title 2">
            <a:extLst>
              <a:ext uri="{FF2B5EF4-FFF2-40B4-BE49-F238E27FC236}">
                <a16:creationId xmlns:a16="http://schemas.microsoft.com/office/drawing/2014/main" id="{B5B5AFC8-925C-684E-8E4C-40B13F3CB4B5}"/>
              </a:ext>
            </a:extLst>
          </p:cNvPr>
          <p:cNvSpPr txBox="1">
            <a:spLocks/>
          </p:cNvSpPr>
          <p:nvPr/>
        </p:nvSpPr>
        <p:spPr>
          <a:xfrm>
            <a:off x="1259632" y="491673"/>
            <a:ext cx="7433452" cy="864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b="1" kern="1200" baseline="0">
                <a:solidFill>
                  <a:srgbClr val="0C406D"/>
                </a:solidFill>
                <a:latin typeface="Arial" panose="020B0604020202020204" pitchFamily="34" charset="0"/>
                <a:ea typeface="+mj-ea"/>
                <a:cs typeface="Arial" panose="020B0604020202020204" pitchFamily="34" charset="0"/>
              </a:defRPr>
            </a:lvl1pPr>
          </a:lstStyle>
          <a:p>
            <a:br>
              <a:rPr lang="en-GB" dirty="0"/>
            </a:br>
            <a:r>
              <a:rPr lang="en-GB" dirty="0"/>
              <a:t> 2 tools: Rapid Audit  and Decision Support</a:t>
            </a:r>
          </a:p>
        </p:txBody>
      </p:sp>
      <p:sp>
        <p:nvSpPr>
          <p:cNvPr id="16" name="Rectangle 15">
            <a:extLst>
              <a:ext uri="{FF2B5EF4-FFF2-40B4-BE49-F238E27FC236}">
                <a16:creationId xmlns:a16="http://schemas.microsoft.com/office/drawing/2014/main" id="{DFF04369-E893-F44F-A0F3-E6F9A6B31A4B}"/>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magine 10" descr="logo.png">
            <a:extLst>
              <a:ext uri="{FF2B5EF4-FFF2-40B4-BE49-F238E27FC236}">
                <a16:creationId xmlns:a16="http://schemas.microsoft.com/office/drawing/2014/main" id="{F8DDD746-6CCB-1D4D-BFD4-32F0ECD7CC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2420636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5ADC638-A636-084F-8883-E39418D2DDF0}"/>
              </a:ext>
            </a:extLst>
          </p:cNvPr>
          <p:cNvSpPr/>
          <p:nvPr/>
        </p:nvSpPr>
        <p:spPr>
          <a:xfrm>
            <a:off x="7401820" y="6597352"/>
            <a:ext cx="1778692" cy="1346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5ED5DA74-207B-1C44-8986-14F779C163AA}"/>
              </a:ext>
            </a:extLst>
          </p:cNvPr>
          <p:cNvSpPr>
            <a:spLocks noGrp="1"/>
          </p:cNvSpPr>
          <p:nvPr>
            <p:ph type="title"/>
          </p:nvPr>
        </p:nvSpPr>
        <p:spPr/>
        <p:txBody>
          <a:bodyPr>
            <a:normAutofit fontScale="90000"/>
          </a:bodyPr>
          <a:lstStyle/>
          <a:p>
            <a:r>
              <a:rPr lang="en-GB" sz="3200" dirty="0"/>
              <a:t>Rapid Audit: </a:t>
            </a:r>
            <a:br>
              <a:rPr lang="en-GB" sz="3200" dirty="0"/>
            </a:br>
            <a:r>
              <a:rPr lang="en-US" sz="3200" dirty="0"/>
              <a:t>WWTPs boundaries, KPIs</a:t>
            </a:r>
            <a:r>
              <a:rPr lang="en-GB" sz="3200" dirty="0"/>
              <a:t> and </a:t>
            </a:r>
            <a:br>
              <a:rPr lang="en-GB" sz="3200" dirty="0"/>
            </a:br>
            <a:r>
              <a:rPr lang="en-GB" sz="3200" dirty="0"/>
              <a:t>Weightings </a:t>
            </a:r>
            <a:r>
              <a:rPr lang="en-GB" sz="2200" dirty="0"/>
              <a:t>(example)</a:t>
            </a:r>
            <a:endParaRPr lang="en-GB" sz="3200" dirty="0"/>
          </a:p>
        </p:txBody>
      </p:sp>
      <p:pic>
        <p:nvPicPr>
          <p:cNvPr id="4" name="Picture 3">
            <a:extLst>
              <a:ext uri="{FF2B5EF4-FFF2-40B4-BE49-F238E27FC236}">
                <a16:creationId xmlns:a16="http://schemas.microsoft.com/office/drawing/2014/main" id="{310081EC-3241-274F-A517-F8249BC28688}"/>
              </a:ext>
            </a:extLst>
          </p:cNvPr>
          <p:cNvPicPr>
            <a:picLocks noChangeAspect="1"/>
          </p:cNvPicPr>
          <p:nvPr/>
        </p:nvPicPr>
        <p:blipFill>
          <a:blip r:embed="rId3"/>
          <a:stretch>
            <a:fillRect/>
          </a:stretch>
        </p:blipFill>
        <p:spPr>
          <a:xfrm>
            <a:off x="-108520" y="1502892"/>
            <a:ext cx="4171732" cy="2502172"/>
          </a:xfrm>
          <a:prstGeom prst="rect">
            <a:avLst/>
          </a:prstGeom>
        </p:spPr>
      </p:pic>
      <p:graphicFrame>
        <p:nvGraphicFramePr>
          <p:cNvPr id="5" name="Table 4">
            <a:extLst>
              <a:ext uri="{FF2B5EF4-FFF2-40B4-BE49-F238E27FC236}">
                <a16:creationId xmlns:a16="http://schemas.microsoft.com/office/drawing/2014/main" id="{99C049CE-A838-E94D-9139-D7E3D8107A25}"/>
              </a:ext>
            </a:extLst>
          </p:cNvPr>
          <p:cNvGraphicFramePr>
            <a:graphicFrameLocks noGrp="1"/>
          </p:cNvGraphicFramePr>
          <p:nvPr>
            <p:extLst>
              <p:ext uri="{D42A27DB-BD31-4B8C-83A1-F6EECF244321}">
                <p14:modId xmlns:p14="http://schemas.microsoft.com/office/powerpoint/2010/main" val="1098918980"/>
              </p:ext>
            </p:extLst>
          </p:nvPr>
        </p:nvGraphicFramePr>
        <p:xfrm>
          <a:off x="467779" y="4653136"/>
          <a:ext cx="8280921" cy="2074534"/>
        </p:xfrm>
        <a:graphic>
          <a:graphicData uri="http://schemas.openxmlformats.org/drawingml/2006/table">
            <a:tbl>
              <a:tblPr firstRow="1" firstCol="1" bandRow="1">
                <a:tableStyleId>{5C22544A-7EE6-4342-B048-85BDC9FD1C3A}</a:tableStyleId>
              </a:tblPr>
              <a:tblGrid>
                <a:gridCol w="677530">
                  <a:extLst>
                    <a:ext uri="{9D8B030D-6E8A-4147-A177-3AD203B41FA5}">
                      <a16:colId xmlns:a16="http://schemas.microsoft.com/office/drawing/2014/main" val="1302987410"/>
                    </a:ext>
                  </a:extLst>
                </a:gridCol>
                <a:gridCol w="1943263">
                  <a:extLst>
                    <a:ext uri="{9D8B030D-6E8A-4147-A177-3AD203B41FA5}">
                      <a16:colId xmlns:a16="http://schemas.microsoft.com/office/drawing/2014/main" val="1530146718"/>
                    </a:ext>
                  </a:extLst>
                </a:gridCol>
                <a:gridCol w="1015190">
                  <a:extLst>
                    <a:ext uri="{9D8B030D-6E8A-4147-A177-3AD203B41FA5}">
                      <a16:colId xmlns:a16="http://schemas.microsoft.com/office/drawing/2014/main" val="1053350126"/>
                    </a:ext>
                  </a:extLst>
                </a:gridCol>
                <a:gridCol w="1015190">
                  <a:extLst>
                    <a:ext uri="{9D8B030D-6E8A-4147-A177-3AD203B41FA5}">
                      <a16:colId xmlns:a16="http://schemas.microsoft.com/office/drawing/2014/main" val="1394093108"/>
                    </a:ext>
                  </a:extLst>
                </a:gridCol>
                <a:gridCol w="1389207">
                  <a:extLst>
                    <a:ext uri="{9D8B030D-6E8A-4147-A177-3AD203B41FA5}">
                      <a16:colId xmlns:a16="http://schemas.microsoft.com/office/drawing/2014/main" val="3585221519"/>
                    </a:ext>
                  </a:extLst>
                </a:gridCol>
                <a:gridCol w="1261863">
                  <a:extLst>
                    <a:ext uri="{9D8B030D-6E8A-4147-A177-3AD203B41FA5}">
                      <a16:colId xmlns:a16="http://schemas.microsoft.com/office/drawing/2014/main" val="274633844"/>
                    </a:ext>
                  </a:extLst>
                </a:gridCol>
                <a:gridCol w="978678">
                  <a:extLst>
                    <a:ext uri="{9D8B030D-6E8A-4147-A177-3AD203B41FA5}">
                      <a16:colId xmlns:a16="http://schemas.microsoft.com/office/drawing/2014/main" val="2050657267"/>
                    </a:ext>
                  </a:extLst>
                </a:gridCol>
              </a:tblGrid>
              <a:tr h="610357">
                <a:tc>
                  <a:txBody>
                    <a:bodyPr/>
                    <a:lstStyle/>
                    <a:p>
                      <a:pPr algn="just">
                        <a:spcAft>
                          <a:spcPts val="600"/>
                        </a:spcAft>
                      </a:pPr>
                      <a:r>
                        <a:rPr lang="en-GB" sz="1800">
                          <a:effectLst/>
                        </a:rPr>
                        <a:t>KPI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KPI units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Average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Std. deviation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90 percentile (P</a:t>
                      </a:r>
                      <a:r>
                        <a:rPr lang="en-GB" sz="1600" baseline="-25000" dirty="0">
                          <a:effectLst/>
                        </a:rPr>
                        <a:t>90</a:t>
                      </a:r>
                      <a:r>
                        <a:rPr lang="en-GB" sz="1600" dirty="0">
                          <a:effectLst/>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10 percentile (P</a:t>
                      </a:r>
                      <a:r>
                        <a:rPr lang="en-GB" sz="1600" baseline="-25000" dirty="0">
                          <a:effectLst/>
                        </a:rPr>
                        <a:t>10</a:t>
                      </a:r>
                      <a:r>
                        <a:rPr lang="en-GB" sz="1600" dirty="0">
                          <a:effectLst/>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600" dirty="0">
                          <a:effectLst/>
                        </a:rPr>
                        <a:t>Number of data</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5352628"/>
                  </a:ext>
                </a:extLst>
              </a:tr>
              <a:tr h="305179">
                <a:tc>
                  <a:txBody>
                    <a:bodyPr/>
                    <a:lstStyle/>
                    <a:p>
                      <a:pPr algn="just">
                        <a:spcAft>
                          <a:spcPts val="600"/>
                        </a:spcAft>
                      </a:pPr>
                      <a:r>
                        <a:rPr lang="en-GB" sz="1800">
                          <a:effectLst/>
                        </a:rPr>
                        <a:t>KPI</a:t>
                      </a:r>
                      <a:r>
                        <a:rPr lang="en-GB" sz="1800" baseline="-25000">
                          <a:effectLst/>
                        </a:rPr>
                        <a:t>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800">
                          <a:effectLst/>
                        </a:rPr>
                        <a:t>kWh/m</a:t>
                      </a:r>
                      <a:r>
                        <a:rPr lang="en-GB" sz="1800" baseline="30000">
                          <a:effectLst/>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0.348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0.445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0.901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0.161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97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68690176"/>
                  </a:ext>
                </a:extLst>
              </a:tr>
              <a:tr h="305179">
                <a:tc>
                  <a:txBody>
                    <a:bodyPr/>
                    <a:lstStyle/>
                    <a:p>
                      <a:pPr algn="just">
                        <a:spcAft>
                          <a:spcPts val="600"/>
                        </a:spcAft>
                      </a:pPr>
                      <a:r>
                        <a:rPr lang="en-GB" sz="1800">
                          <a:effectLst/>
                        </a:rPr>
                        <a:t>KPI</a:t>
                      </a:r>
                      <a:r>
                        <a:rPr lang="en-GB" sz="1800" baseline="-25000">
                          <a:effectLst/>
                        </a:rPr>
                        <a:t>2</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800">
                          <a:effectLst/>
                        </a:rPr>
                        <a:t>kWh/kg TPE</a:t>
                      </a:r>
                      <a:r>
                        <a:rPr lang="en-GB" sz="1800" baseline="-25000">
                          <a:effectLst/>
                        </a:rPr>
                        <a:t>rem</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0.488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0.292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0.731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0.171</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87</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3369978"/>
                  </a:ext>
                </a:extLst>
              </a:tr>
              <a:tr h="305179">
                <a:tc>
                  <a:txBody>
                    <a:bodyPr/>
                    <a:lstStyle/>
                    <a:p>
                      <a:pPr algn="just">
                        <a:spcAft>
                          <a:spcPts val="600"/>
                        </a:spcAft>
                      </a:pPr>
                      <a:r>
                        <a:rPr lang="en-GB" sz="1800">
                          <a:effectLst/>
                        </a:rPr>
                        <a:t>KPI</a:t>
                      </a:r>
                      <a:r>
                        <a:rPr lang="en-GB" sz="1800" baseline="-25000">
                          <a:effectLst/>
                        </a:rPr>
                        <a:t>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800">
                          <a:effectLst/>
                        </a:rPr>
                        <a:t>kWh/(logReduction·m</a:t>
                      </a:r>
                      <a:r>
                        <a:rPr lang="en-GB" sz="1800" baseline="30000">
                          <a:effectLst/>
                        </a:rPr>
                        <a:t>3</a:t>
                      </a: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0.058</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0.076</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0.137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0.030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53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8805261"/>
                  </a:ext>
                </a:extLst>
              </a:tr>
              <a:tr h="305179">
                <a:tc>
                  <a:txBody>
                    <a:bodyPr/>
                    <a:lstStyle/>
                    <a:p>
                      <a:pPr algn="just">
                        <a:spcAft>
                          <a:spcPts val="600"/>
                        </a:spcAft>
                      </a:pPr>
                      <a:r>
                        <a:rPr lang="en-GB" sz="1800">
                          <a:effectLst/>
                        </a:rPr>
                        <a:t>KPI</a:t>
                      </a:r>
                      <a:r>
                        <a:rPr lang="en-GB" sz="1800" baseline="-25000">
                          <a:effectLst/>
                        </a:rPr>
                        <a:t>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600"/>
                        </a:spcAft>
                      </a:pPr>
                      <a:r>
                        <a:rPr lang="en-GB" sz="1800">
                          <a:effectLst/>
                        </a:rPr>
                        <a:t>kWh/kg TS</a:t>
                      </a:r>
                      <a:r>
                        <a:rPr lang="en-GB" sz="1800" baseline="-25000">
                          <a:effectLst/>
                        </a:rPr>
                        <a:t>proc</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2.074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a:effectLst/>
                        </a:rPr>
                        <a:t>2.165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5.231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0.824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spcAft>
                          <a:spcPts val="600"/>
                        </a:spcAft>
                      </a:pPr>
                      <a:r>
                        <a:rPr lang="en-GB" sz="1800" dirty="0">
                          <a:effectLst/>
                        </a:rPr>
                        <a:t>89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68378882"/>
                  </a:ext>
                </a:extLst>
              </a:tr>
            </a:tbl>
          </a:graphicData>
        </a:graphic>
      </p:graphicFrame>
      <p:graphicFrame>
        <p:nvGraphicFramePr>
          <p:cNvPr id="7" name="Table 6">
            <a:extLst>
              <a:ext uri="{FF2B5EF4-FFF2-40B4-BE49-F238E27FC236}">
                <a16:creationId xmlns:a16="http://schemas.microsoft.com/office/drawing/2014/main" id="{EDFF05F4-E731-494D-81CD-FFA2483F857C}"/>
              </a:ext>
            </a:extLst>
          </p:cNvPr>
          <p:cNvGraphicFramePr>
            <a:graphicFrameLocks noGrp="1"/>
          </p:cNvGraphicFramePr>
          <p:nvPr>
            <p:extLst>
              <p:ext uri="{D42A27DB-BD31-4B8C-83A1-F6EECF244321}">
                <p14:modId xmlns:p14="http://schemas.microsoft.com/office/powerpoint/2010/main" val="517423658"/>
              </p:ext>
            </p:extLst>
          </p:nvPr>
        </p:nvGraphicFramePr>
        <p:xfrm>
          <a:off x="4063212" y="2276872"/>
          <a:ext cx="5057140" cy="1219200"/>
        </p:xfrm>
        <a:graphic>
          <a:graphicData uri="http://schemas.openxmlformats.org/drawingml/2006/table">
            <a:tbl>
              <a:tblPr firstRow="1" firstCol="1" bandRow="1">
                <a:tableStyleId>{5C22544A-7EE6-4342-B048-85BDC9FD1C3A}</a:tableStyleId>
              </a:tblPr>
              <a:tblGrid>
                <a:gridCol w="740410">
                  <a:extLst>
                    <a:ext uri="{9D8B030D-6E8A-4147-A177-3AD203B41FA5}">
                      <a16:colId xmlns:a16="http://schemas.microsoft.com/office/drawing/2014/main" val="1338813628"/>
                    </a:ext>
                  </a:extLst>
                </a:gridCol>
                <a:gridCol w="747091">
                  <a:extLst>
                    <a:ext uri="{9D8B030D-6E8A-4147-A177-3AD203B41FA5}">
                      <a16:colId xmlns:a16="http://schemas.microsoft.com/office/drawing/2014/main" val="1212220336"/>
                    </a:ext>
                  </a:extLst>
                </a:gridCol>
                <a:gridCol w="1080120">
                  <a:extLst>
                    <a:ext uri="{9D8B030D-6E8A-4147-A177-3AD203B41FA5}">
                      <a16:colId xmlns:a16="http://schemas.microsoft.com/office/drawing/2014/main" val="602352303"/>
                    </a:ext>
                  </a:extLst>
                </a:gridCol>
                <a:gridCol w="1440160">
                  <a:extLst>
                    <a:ext uri="{9D8B030D-6E8A-4147-A177-3AD203B41FA5}">
                      <a16:colId xmlns:a16="http://schemas.microsoft.com/office/drawing/2014/main" val="1549961486"/>
                    </a:ext>
                  </a:extLst>
                </a:gridCol>
                <a:gridCol w="1049359">
                  <a:extLst>
                    <a:ext uri="{9D8B030D-6E8A-4147-A177-3AD203B41FA5}">
                      <a16:colId xmlns:a16="http://schemas.microsoft.com/office/drawing/2014/main" val="4242403091"/>
                    </a:ext>
                  </a:extLst>
                </a:gridCol>
              </a:tblGrid>
              <a:tr h="400050">
                <a:tc>
                  <a:txBody>
                    <a:bodyPr/>
                    <a:lstStyle/>
                    <a:p>
                      <a:r>
                        <a:rPr lang="en-GB" sz="1600">
                          <a:effectLst/>
                        </a:rPr>
                        <a:t>KPI</a:t>
                      </a:r>
                      <a:endParaRPr lang="en-GB" sz="1600">
                        <a:effectLst/>
                        <a:latin typeface="Calibri" panose="020F0502020204030204" pitchFamily="34" charset="0"/>
                        <a:cs typeface="Times New Roman" panose="02020603050405020304" pitchFamily="18" charset="0"/>
                      </a:endParaRPr>
                    </a:p>
                  </a:txBody>
                  <a:tcPr marL="68580" marR="68580" marT="0" marB="0"/>
                </a:tc>
                <a:tc>
                  <a:txBody>
                    <a:bodyPr/>
                    <a:lstStyle/>
                    <a:p>
                      <a:r>
                        <a:rPr lang="en-GB" sz="1600" dirty="0">
                          <a:effectLst/>
                        </a:rPr>
                        <a:t>KPI</a:t>
                      </a:r>
                      <a:r>
                        <a:rPr lang="en-GB" sz="1600" baseline="-25000" dirty="0">
                          <a:effectLst/>
                        </a:rPr>
                        <a:t>1</a:t>
                      </a:r>
                      <a:r>
                        <a:rPr lang="en-GB" sz="1600" dirty="0">
                          <a:effectLst/>
                        </a:rPr>
                        <a:t> </a:t>
                      </a:r>
                    </a:p>
                    <a:p>
                      <a:r>
                        <a:rPr lang="en-GB" sz="1600" dirty="0">
                          <a:effectLst/>
                        </a:rPr>
                        <a:t>(kWh/m</a:t>
                      </a:r>
                      <a:r>
                        <a:rPr lang="en-GB" sz="1600" baseline="30000" dirty="0">
                          <a:effectLst/>
                        </a:rPr>
                        <a:t>3</a:t>
                      </a:r>
                      <a:r>
                        <a:rPr lang="en-GB" sz="1600" dirty="0">
                          <a:effectLst/>
                        </a:rPr>
                        <a:t>)</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r>
                        <a:rPr lang="en-GB" sz="1600" dirty="0">
                          <a:effectLst/>
                        </a:rPr>
                        <a:t>KPI</a:t>
                      </a:r>
                      <a:r>
                        <a:rPr lang="en-GB" sz="1600" baseline="-25000" dirty="0">
                          <a:effectLst/>
                        </a:rPr>
                        <a:t>2</a:t>
                      </a:r>
                      <a:r>
                        <a:rPr lang="en-GB" sz="1600" dirty="0">
                          <a:effectLst/>
                        </a:rPr>
                        <a:t> </a:t>
                      </a:r>
                    </a:p>
                    <a:p>
                      <a:r>
                        <a:rPr lang="en-GB" sz="1600" dirty="0">
                          <a:effectLst/>
                        </a:rPr>
                        <a:t>(kWh/kg </a:t>
                      </a:r>
                      <a:r>
                        <a:rPr lang="en-GB" sz="1600" dirty="0" err="1">
                          <a:effectLst/>
                        </a:rPr>
                        <a:t>TPE</a:t>
                      </a:r>
                      <a:r>
                        <a:rPr lang="en-GB" sz="1600" baseline="-25000" dirty="0" err="1">
                          <a:effectLst/>
                        </a:rPr>
                        <a:t>rem</a:t>
                      </a:r>
                      <a:r>
                        <a:rPr lang="en-GB" sz="1600" dirty="0">
                          <a:effectLst/>
                        </a:rPr>
                        <a:t>)</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r>
                        <a:rPr lang="en-GB" sz="1600" dirty="0">
                          <a:effectLst/>
                        </a:rPr>
                        <a:t>KPI</a:t>
                      </a:r>
                      <a:r>
                        <a:rPr lang="en-GB" sz="1600" baseline="-25000" dirty="0">
                          <a:effectLst/>
                        </a:rPr>
                        <a:t>3</a:t>
                      </a:r>
                      <a:endParaRPr lang="en-GB" sz="1600" dirty="0">
                        <a:effectLst/>
                      </a:endParaRPr>
                    </a:p>
                    <a:p>
                      <a:r>
                        <a:rPr lang="en-GB" sz="1600" dirty="0">
                          <a:effectLst/>
                        </a:rPr>
                        <a:t>(kWh/log Reduction·m</a:t>
                      </a:r>
                      <a:r>
                        <a:rPr lang="en-GB" sz="1600" baseline="30000" dirty="0">
                          <a:effectLst/>
                        </a:rPr>
                        <a:t>3</a:t>
                      </a:r>
                      <a:r>
                        <a:rPr lang="en-GB" sz="1600" dirty="0">
                          <a:effectLst/>
                        </a:rPr>
                        <a:t>)</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r>
                        <a:rPr lang="en-GB" sz="1600">
                          <a:effectLst/>
                        </a:rPr>
                        <a:t>KPI</a:t>
                      </a:r>
                      <a:r>
                        <a:rPr lang="en-GB" sz="1600" baseline="-25000">
                          <a:effectLst/>
                        </a:rPr>
                        <a:t>4</a:t>
                      </a:r>
                      <a:r>
                        <a:rPr lang="en-GB" sz="1600">
                          <a:effectLst/>
                        </a:rPr>
                        <a:t> </a:t>
                      </a:r>
                    </a:p>
                    <a:p>
                      <a:r>
                        <a:rPr lang="en-GB" sz="1600">
                          <a:effectLst/>
                        </a:rPr>
                        <a:t>(kWh/kg TSS)</a:t>
                      </a:r>
                      <a:endParaRPr lang="en-GB" sz="16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5036585"/>
                  </a:ext>
                </a:extLst>
              </a:tr>
              <a:tr h="42912">
                <a:tc>
                  <a:txBody>
                    <a:bodyPr/>
                    <a:lstStyle/>
                    <a:p>
                      <a:r>
                        <a:rPr lang="en-GB" sz="1600">
                          <a:effectLst/>
                        </a:rPr>
                        <a:t>Value (w</a:t>
                      </a:r>
                      <a:r>
                        <a:rPr lang="en-GB" sz="1600" baseline="-25000">
                          <a:effectLst/>
                        </a:rPr>
                        <a:t>i</a:t>
                      </a:r>
                      <a:r>
                        <a:rPr lang="en-GB" sz="1600">
                          <a:effectLst/>
                        </a:rPr>
                        <a:t>)</a:t>
                      </a:r>
                      <a:endParaRPr lang="en-GB" sz="1600">
                        <a:effectLst/>
                        <a:latin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pPr>
                      <a:r>
                        <a:rPr lang="en-GB" sz="1600" dirty="0">
                          <a:effectLst/>
                        </a:rPr>
                        <a:t>0.1191</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pPr>
                      <a:r>
                        <a:rPr lang="en-GB" sz="1600" dirty="0">
                          <a:effectLst/>
                        </a:rPr>
                        <a:t>0.5346</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pPr>
                      <a:r>
                        <a:rPr lang="en-GB" sz="1600" dirty="0">
                          <a:effectLst/>
                        </a:rPr>
                        <a:t>0.1214</a:t>
                      </a:r>
                      <a:endParaRPr lang="en-GB" sz="1600" dirty="0">
                        <a:effectLst/>
                        <a:latin typeface="Calibri" panose="020F0502020204030204" pitchFamily="34" charset="0"/>
                        <a:cs typeface="Times New Roman" panose="02020603050405020304" pitchFamily="18" charset="0"/>
                      </a:endParaRPr>
                    </a:p>
                  </a:txBody>
                  <a:tcPr marL="68580" marR="68580" marT="0" marB="0"/>
                </a:tc>
                <a:tc>
                  <a:txBody>
                    <a:bodyPr/>
                    <a:lstStyle/>
                    <a:p>
                      <a:pPr algn="ctr">
                        <a:spcBef>
                          <a:spcPts val="600"/>
                        </a:spcBef>
                      </a:pPr>
                      <a:r>
                        <a:rPr lang="en-GB" sz="1600" dirty="0">
                          <a:effectLst/>
                        </a:rPr>
                        <a:t>0.2249</a:t>
                      </a:r>
                      <a:endParaRPr lang="en-GB" sz="16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6324687"/>
                  </a:ext>
                </a:extLst>
              </a:tr>
            </a:tbl>
          </a:graphicData>
        </a:graphic>
      </p:graphicFrame>
      <p:sp>
        <p:nvSpPr>
          <p:cNvPr id="9" name="Circular Arrow 8">
            <a:extLst>
              <a:ext uri="{FF2B5EF4-FFF2-40B4-BE49-F238E27FC236}">
                <a16:creationId xmlns:a16="http://schemas.microsoft.com/office/drawing/2014/main" id="{BC173EEA-2E30-D74B-BE61-E572662339EB}"/>
              </a:ext>
            </a:extLst>
          </p:cNvPr>
          <p:cNvSpPr/>
          <p:nvPr/>
        </p:nvSpPr>
        <p:spPr>
          <a:xfrm rot="6963955" flipH="1">
            <a:off x="7556439" y="3346719"/>
            <a:ext cx="1249566" cy="1316689"/>
          </a:xfrm>
          <a:prstGeom prst="circularArrow">
            <a:avLst>
              <a:gd name="adj1" fmla="val 12500"/>
              <a:gd name="adj2" fmla="val 1142319"/>
              <a:gd name="adj3" fmla="val 20457681"/>
              <a:gd name="adj4" fmla="val 10921585"/>
              <a:gd name="adj5" fmla="val 1250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Circular Arrow 9">
            <a:extLst>
              <a:ext uri="{FF2B5EF4-FFF2-40B4-BE49-F238E27FC236}">
                <a16:creationId xmlns:a16="http://schemas.microsoft.com/office/drawing/2014/main" id="{43116134-FB73-9E49-A713-A5B3013F076B}"/>
              </a:ext>
            </a:extLst>
          </p:cNvPr>
          <p:cNvSpPr/>
          <p:nvPr/>
        </p:nvSpPr>
        <p:spPr>
          <a:xfrm rot="6057886" flipV="1">
            <a:off x="344705" y="3587262"/>
            <a:ext cx="886331" cy="1241448"/>
          </a:xfrm>
          <a:prstGeom prst="circularArrow">
            <a:avLst>
              <a:gd name="adj1" fmla="val 12500"/>
              <a:gd name="adj2" fmla="val 1142319"/>
              <a:gd name="adj3" fmla="val 20457681"/>
              <a:gd name="adj4" fmla="val 10921585"/>
              <a:gd name="adj5" fmla="val 24346"/>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Rectangle 10">
            <a:extLst>
              <a:ext uri="{FF2B5EF4-FFF2-40B4-BE49-F238E27FC236}">
                <a16:creationId xmlns:a16="http://schemas.microsoft.com/office/drawing/2014/main" id="{E6200DCA-52A5-5645-83A1-89F4117F2403}"/>
              </a:ext>
            </a:extLst>
          </p:cNvPr>
          <p:cNvSpPr/>
          <p:nvPr/>
        </p:nvSpPr>
        <p:spPr>
          <a:xfrm>
            <a:off x="4608239" y="1445875"/>
            <a:ext cx="4572000" cy="830997"/>
          </a:xfrm>
          <a:prstGeom prst="rect">
            <a:avLst/>
          </a:prstGeom>
        </p:spPr>
        <p:txBody>
          <a:bodyPr>
            <a:spAutoFit/>
          </a:bodyPr>
          <a:lstStyle/>
          <a:p>
            <a:pPr algn="ctr">
              <a:spcAft>
                <a:spcPts val="600"/>
              </a:spcAft>
            </a:pPr>
            <a:r>
              <a:rPr lang="en-GB" sz="1600" b="1" dirty="0">
                <a:solidFill>
                  <a:schemeClr val="accent5"/>
                </a:solidFill>
                <a:latin typeface="Arial" panose="020B0604020202020204" pitchFamily="34" charset="0"/>
                <a:ea typeface="Calibri" panose="020F0502020204030204" pitchFamily="34" charset="0"/>
                <a:cs typeface="Arial" panose="020B0604020202020204" pitchFamily="34" charset="0"/>
              </a:rPr>
              <a:t>Weights of different KPIs according to the average contribution of each function to the overall energy consumption of a WWTP</a:t>
            </a:r>
          </a:p>
        </p:txBody>
      </p:sp>
      <p:sp>
        <p:nvSpPr>
          <p:cNvPr id="12" name="Rectangle 11">
            <a:extLst>
              <a:ext uri="{FF2B5EF4-FFF2-40B4-BE49-F238E27FC236}">
                <a16:creationId xmlns:a16="http://schemas.microsoft.com/office/drawing/2014/main" id="{36E4D46C-23E1-6141-9E3B-56759995B931}"/>
              </a:ext>
            </a:extLst>
          </p:cNvPr>
          <p:cNvSpPr/>
          <p:nvPr/>
        </p:nvSpPr>
        <p:spPr>
          <a:xfrm>
            <a:off x="779224" y="4274492"/>
            <a:ext cx="7969476" cy="369332"/>
          </a:xfrm>
          <a:prstGeom prst="rect">
            <a:avLst/>
          </a:prstGeom>
        </p:spPr>
        <p:txBody>
          <a:bodyPr wrap="square">
            <a:spAutoFit/>
          </a:bodyPr>
          <a:lstStyle/>
          <a:p>
            <a:r>
              <a:rPr lang="en-GB" b="1" dirty="0">
                <a:solidFill>
                  <a:schemeClr val="accent5"/>
                </a:solidFill>
                <a:latin typeface="Arial" panose="020B0604020202020204" pitchFamily="34" charset="0"/>
                <a:ea typeface="Calibri" panose="020F0502020204030204" pitchFamily="34" charset="0"/>
                <a:cs typeface="Arial" panose="020B0604020202020204" pitchFamily="34" charset="0"/>
              </a:rPr>
              <a:t>KPIs for overall plant and Rapid Audit methodology (database)</a:t>
            </a:r>
            <a:r>
              <a:rPr lang="en-GB" b="1" dirty="0">
                <a:solidFill>
                  <a:schemeClr val="accent5"/>
                </a:solidFill>
                <a:latin typeface="Arial" panose="020B0604020202020204" pitchFamily="34" charset="0"/>
                <a:cs typeface="Arial" panose="020B0604020202020204" pitchFamily="34" charset="0"/>
              </a:rPr>
              <a:t> </a:t>
            </a:r>
          </a:p>
        </p:txBody>
      </p:sp>
      <p:pic>
        <p:nvPicPr>
          <p:cNvPr id="14" name="Immagine 10" descr="logo.png">
            <a:extLst>
              <a:ext uri="{FF2B5EF4-FFF2-40B4-BE49-F238E27FC236}">
                <a16:creationId xmlns:a16="http://schemas.microsoft.com/office/drawing/2014/main" id="{8F2E0B51-8608-E04A-9E85-5D1E84D7F0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2875" y="0"/>
            <a:ext cx="1959645" cy="923673"/>
          </a:xfrm>
          <a:prstGeom prst="rect">
            <a:avLst/>
          </a:prstGeom>
        </p:spPr>
      </p:pic>
    </p:spTree>
    <p:extLst>
      <p:ext uri="{BB962C8B-B14F-4D97-AF65-F5344CB8AC3E}">
        <p14:creationId xmlns:p14="http://schemas.microsoft.com/office/powerpoint/2010/main" val="3981408610"/>
      </p:ext>
    </p:extLst>
  </p:cSld>
  <p:clrMapOvr>
    <a:masterClrMapping/>
  </p:clrMapOvr>
</p:sld>
</file>

<file path=ppt/theme/theme1.xml><?xml version="1.0" encoding="utf-8"?>
<a:theme xmlns:a="http://schemas.openxmlformats.org/drawingml/2006/main" name="Cranfield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60746D2-066C-FE4C-80DF-16D4E5E5352A}" vid="{9B0CD52B-AEBE-CA4A-A718-0003B8F7094D}"/>
    </a:ext>
  </a:extLst>
</a:theme>
</file>

<file path=ppt/theme/theme2.xml><?xml version="1.0" encoding="utf-8"?>
<a:theme xmlns:a="http://schemas.openxmlformats.org/drawingml/2006/main" name="No Logo Mas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60746D2-066C-FE4C-80DF-16D4E5E5352A}" vid="{C5C334F0-CF9A-EA45-876D-C47359950125}"/>
    </a:ext>
  </a:extLst>
</a:theme>
</file>

<file path=ppt/theme/theme3.xml><?xml version="1.0" encoding="utf-8"?>
<a:theme xmlns:a="http://schemas.openxmlformats.org/drawingml/2006/main" name="Coloured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60746D2-066C-FE4C-80DF-16D4E5E5352A}" vid="{CBEC393A-905A-2A47-85A0-A27CF02EB57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5F2428EAC03A342B9BB2F331FEB908A" ma:contentTypeVersion="3" ma:contentTypeDescription="Create a new document." ma:contentTypeScope="" ma:versionID="823a14c264c580be9fd5c5c98da67aa0">
  <xsd:schema xmlns:xsd="http://www.w3.org/2001/XMLSchema" xmlns:xs="http://www.w3.org/2001/XMLSchema" xmlns:p="http://schemas.microsoft.com/office/2006/metadata/properties" targetNamespace="http://schemas.microsoft.com/office/2006/metadata/properties" ma:root="true" ma:fieldsID="8022916f55ab85163ee9a5069dec31d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29D86A-3AF6-48A4-855F-0A95E6AF055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F2FDF69-5A1A-4E32-A5EE-49837B61342A}">
  <ds:schemaRefs>
    <ds:schemaRef ds:uri="http://schemas.microsoft.com/sharepoint/v3/contenttype/forms"/>
  </ds:schemaRefs>
</ds:datastoreItem>
</file>

<file path=customXml/itemProps3.xml><?xml version="1.0" encoding="utf-8"?>
<ds:datastoreItem xmlns:ds="http://schemas.openxmlformats.org/officeDocument/2006/customXml" ds:itemID="{D11BF6E4-55EB-4281-AF0F-E099ECFB8D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6498</TotalTime>
  <Words>1882</Words>
  <Application>Microsoft Macintosh PowerPoint</Application>
  <PresentationFormat>On-screen Show (4:3)</PresentationFormat>
  <Paragraphs>425</Paragraphs>
  <Slides>19</Slides>
  <Notes>19</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32" baseType="lpstr">
      <vt:lpstr>ＭＳ Ｐゴシック</vt:lpstr>
      <vt:lpstr>Arial</vt:lpstr>
      <vt:lpstr>Arial Black</vt:lpstr>
      <vt:lpstr>Calibri</vt:lpstr>
      <vt:lpstr>Calibri Light</vt:lpstr>
      <vt:lpstr>Constantia</vt:lpstr>
      <vt:lpstr>Helvetica Light</vt:lpstr>
      <vt:lpstr>Times New Roman</vt:lpstr>
      <vt:lpstr>Wingdings</vt:lpstr>
      <vt:lpstr>Cranfield Master</vt:lpstr>
      <vt:lpstr>No Logo Master</vt:lpstr>
      <vt:lpstr>Coloured slides</vt:lpstr>
      <vt:lpstr>Documento</vt:lpstr>
      <vt:lpstr>PowerPoint Presentation</vt:lpstr>
      <vt:lpstr>PowerPoint Presentation</vt:lpstr>
      <vt:lpstr>The final goal… </vt:lpstr>
      <vt:lpstr>PowerPoint Presentation</vt:lpstr>
      <vt:lpstr>Energy benchmarking – case study </vt:lpstr>
      <vt:lpstr>WWTPs classification  according to function </vt:lpstr>
      <vt:lpstr>Other factors that influence performance were also considered </vt:lpstr>
      <vt:lpstr>ENERWATER methodology </vt:lpstr>
      <vt:lpstr>Rapid Audit:  WWTPs boundaries, KPIs and  Weightings (example)</vt:lpstr>
      <vt:lpstr>Decision Support:  WWTPs boundaries and KPIs</vt:lpstr>
      <vt:lpstr>Water Treatment Energy Index (WTEI) calculation </vt:lpstr>
      <vt:lpstr>Rank and assigning labels</vt:lpstr>
      <vt:lpstr>PowerPoint Presentation</vt:lpstr>
      <vt:lpstr>Application of methodology: Case studies</vt:lpstr>
      <vt:lpstr>PowerPoint Presentation</vt:lpstr>
      <vt:lpstr>ENERWATER online tool is (almost) ready to use</vt:lpstr>
      <vt:lpstr>ENERWATER evolving to an European Standard</vt:lpstr>
      <vt:lpstr>PowerPoint Presentation</vt:lpstr>
      <vt:lpstr>PowerPoint Presentation</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Soares, Ana</cp:lastModifiedBy>
  <cp:revision>320</cp:revision>
  <cp:lastPrinted>2018-06-25T20:26:27Z</cp:lastPrinted>
  <dcterms:created xsi:type="dcterms:W3CDTF">2016-06-24T09:35:15Z</dcterms:created>
  <dcterms:modified xsi:type="dcterms:W3CDTF">2018-06-26T11:47:05Z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0x01010005F2428EAC03A342B9BB2F331FEB908A</vt:lpwstr>
  </property>
</Properties>
</file>