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4" r:id="rId2"/>
  </p:sldMasterIdLst>
  <p:sldIdLst>
    <p:sldId id="258" r:id="rId3"/>
    <p:sldId id="265" r:id="rId4"/>
    <p:sldId id="272" r:id="rId5"/>
    <p:sldId id="266" r:id="rId6"/>
    <p:sldId id="267" r:id="rId7"/>
    <p:sldId id="268" r:id="rId8"/>
    <p:sldId id="269" r:id="rId9"/>
    <p:sldId id="270" r:id="rId10"/>
    <p:sldId id="271" r:id="rId11"/>
    <p:sldId id="277" r:id="rId12"/>
    <p:sldId id="261" r:id="rId13"/>
    <p:sldId id="262" r:id="rId14"/>
    <p:sldId id="263" r:id="rId15"/>
    <p:sldId id="264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8" y="9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400" dirty="0"/>
              <a:t>Tipo de </a:t>
            </a:r>
            <a:r>
              <a:rPr lang="es-ES" sz="2400" dirty="0" smtClean="0"/>
              <a:t>Usuarios / Préstamo </a:t>
            </a:r>
            <a:r>
              <a:rPr lang="es-ES" sz="2400" dirty="0"/>
              <a:t>2015/16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3.3924074708052795E-2"/>
          <c:y val="0.13511866924610316"/>
          <c:w val="0.94675225379436267"/>
          <c:h val="0.7884179532824157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Usuarios!$A$1:$C$1</c:f>
              <c:strCache>
                <c:ptCount val="3"/>
                <c:pt idx="0">
                  <c:v>Estudiantes</c:v>
                </c:pt>
                <c:pt idx="1">
                  <c:v>Profesores</c:v>
                </c:pt>
                <c:pt idx="2">
                  <c:v>PAS</c:v>
                </c:pt>
              </c:strCache>
            </c:strRef>
          </c:cat>
          <c:val>
            <c:numRef>
              <c:f>Usuarios!$A$2:$C$2</c:f>
              <c:numCache>
                <c:formatCode>General</c:formatCode>
                <c:ptCount val="3"/>
                <c:pt idx="0">
                  <c:v>5490</c:v>
                </c:pt>
                <c:pt idx="1">
                  <c:v>1027</c:v>
                </c:pt>
                <c:pt idx="2">
                  <c:v>2990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9963928"/>
        <c:axId val="204066848"/>
      </c:barChart>
      <c:catAx>
        <c:axId val="159963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4066848"/>
        <c:crosses val="autoZero"/>
        <c:auto val="1"/>
        <c:lblAlgn val="ctr"/>
        <c:lblOffset val="100"/>
        <c:noMultiLvlLbl val="0"/>
      </c:catAx>
      <c:valAx>
        <c:axId val="204066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59963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400" dirty="0"/>
              <a:t>Tipo de </a:t>
            </a:r>
            <a:r>
              <a:rPr lang="es-ES" sz="2400" baseline="0" dirty="0"/>
              <a:t>estudiante</a:t>
            </a:r>
          </a:p>
        </c:rich>
      </c:tx>
      <c:layout>
        <c:manualLayout>
          <c:xMode val="edge"/>
          <c:yMode val="edge"/>
          <c:x val="0.31909919214643623"/>
          <c:y val="1.459321247855257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1400080637510674"/>
          <c:y val="0.11959149116892323"/>
          <c:w val="0.43621987951807228"/>
          <c:h val="0.8453847988825505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Usuarios!$A$26:$D$26</c:f>
              <c:strCache>
                <c:ptCount val="4"/>
                <c:pt idx="0">
                  <c:v>Grado</c:v>
                </c:pt>
                <c:pt idx="1">
                  <c:v>Títulos propios</c:v>
                </c:pt>
                <c:pt idx="2">
                  <c:v>Postgrado</c:v>
                </c:pt>
                <c:pt idx="3">
                  <c:v>Otros (alumni, Erasmus, Séneca)</c:v>
                </c:pt>
              </c:strCache>
            </c:strRef>
          </c:cat>
          <c:val>
            <c:numRef>
              <c:f>Usuarios!$A$27:$D$27</c:f>
              <c:numCache>
                <c:formatCode>General</c:formatCode>
                <c:ptCount val="4"/>
                <c:pt idx="0">
                  <c:v>3537</c:v>
                </c:pt>
                <c:pt idx="1">
                  <c:v>241</c:v>
                </c:pt>
                <c:pt idx="2">
                  <c:v>925</c:v>
                </c:pt>
                <c:pt idx="3">
                  <c:v>752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ayout>
        <c:manualLayout>
          <c:xMode val="edge"/>
          <c:yMode val="edge"/>
          <c:x val="0.67898040982828967"/>
          <c:y val="0.36497555464549059"/>
          <c:w val="0.23367019258134905"/>
          <c:h val="0.5910264842675977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Editoriales con más préstamos</a:t>
            </a:r>
          </a:p>
        </c:rich>
      </c:tx>
      <c:layout>
        <c:manualLayout>
          <c:xMode val="edge"/>
          <c:yMode val="edge"/>
          <c:x val="0.26601104022932487"/>
          <c:y val="2.067183799008533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6DB4655-2EC1-45CC-9E8F-CC3904A656D7}" type="PERCENTAGE">
                      <a:rPr lang="en-US" sz="2000" baseline="0"/>
                      <a:pPr>
                        <a:defRPr sz="2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[PORCENTAJE]</a:t>
                    </a:fld>
                    <a:endParaRPr lang="es-ES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Editoriales!$A$1:$F$1</c:f>
              <c:strCache>
                <c:ptCount val="6"/>
                <c:pt idx="0">
                  <c:v>Panamericana</c:v>
                </c:pt>
                <c:pt idx="1">
                  <c:v>Morata</c:v>
                </c:pt>
                <c:pt idx="2">
                  <c:v>Pirámide</c:v>
                </c:pt>
                <c:pt idx="3">
                  <c:v>Síntesis</c:v>
                </c:pt>
                <c:pt idx="4">
                  <c:v>Tecnos</c:v>
                </c:pt>
                <c:pt idx="5">
                  <c:v>UNED</c:v>
                </c:pt>
              </c:strCache>
            </c:strRef>
          </c:cat>
          <c:val>
            <c:numRef>
              <c:f>Editoriales!$A$2:$F$2</c:f>
              <c:numCache>
                <c:formatCode>General</c:formatCode>
                <c:ptCount val="6"/>
                <c:pt idx="0">
                  <c:v>221</c:v>
                </c:pt>
                <c:pt idx="1">
                  <c:v>194</c:v>
                </c:pt>
                <c:pt idx="2">
                  <c:v>436</c:v>
                </c:pt>
                <c:pt idx="3">
                  <c:v>880</c:v>
                </c:pt>
                <c:pt idx="4">
                  <c:v>306</c:v>
                </c:pt>
                <c:pt idx="5">
                  <c:v>315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ayout>
        <c:manualLayout>
          <c:xMode val="edge"/>
          <c:yMode val="edge"/>
          <c:x val="0.69977224314352016"/>
          <c:y val="0.30145968895084679"/>
          <c:w val="0.17341616265358134"/>
          <c:h val="0.5283464534357018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89564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341521"/>
            <a:ext cx="9144000" cy="470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 smtClean="0"/>
              <a:t>Clic para editar Nombre Apellido Apellido</a:t>
            </a:r>
            <a:endParaRPr lang="es-ES_tradnl" dirty="0"/>
          </a:p>
        </p:txBody>
      </p:sp>
      <p:sp>
        <p:nvSpPr>
          <p:cNvPr id="4" name="CuadroTexto 3"/>
          <p:cNvSpPr txBox="1"/>
          <p:nvPr userDrawn="1"/>
        </p:nvSpPr>
        <p:spPr>
          <a:xfrm>
            <a:off x="4892634" y="25769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800" dirty="0">
              <a:solidFill>
                <a:srgbClr val="505050"/>
              </a:solidFill>
            </a:endParaRPr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4121151"/>
            <a:ext cx="9144000" cy="5937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s-ES_tradnl" dirty="0" smtClean="0"/>
              <a:t>Clic para añadir DD de MM de AAAA</a:t>
            </a:r>
            <a:endParaRPr lang="es-ES_tradnl" dirty="0"/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12" hasCustomPrompt="1"/>
          </p:nvPr>
        </p:nvSpPr>
        <p:spPr>
          <a:xfrm>
            <a:off x="1524000" y="3206751"/>
            <a:ext cx="9144000" cy="5572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s-ES_tradnl" dirty="0" smtClean="0"/>
              <a:t>Clic para añadir Centro o Facultad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30068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1318161"/>
            <a:ext cx="3932767" cy="739239"/>
          </a:xfrm>
        </p:spPr>
        <p:txBody>
          <a:bodyPr anchor="ctr"/>
          <a:lstStyle>
            <a:lvl1pPr>
              <a:defRPr sz="2200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16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nario U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9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5000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00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ctr"/>
          <a:lstStyle>
            <a:lvl1pPr>
              <a:defRPr sz="6000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18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75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34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2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7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1330036"/>
            <a:ext cx="3932767" cy="727364"/>
          </a:xfrm>
        </p:spPr>
        <p:txBody>
          <a:bodyPr anchor="ctr">
            <a:normAutofit/>
          </a:bodyPr>
          <a:lstStyle>
            <a:lvl1pPr>
              <a:defRPr sz="2200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01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2850077" y="365126"/>
            <a:ext cx="850372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BF76D-1CCB-5D41-AE10-468FAFF5F4C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01/06/2016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475A5-8BD2-E242-96A5-CD8032ACE760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5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F5F5F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600" kern="1200">
          <a:solidFill>
            <a:srgbClr val="5F5F5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200" kern="1200">
          <a:solidFill>
            <a:srgbClr val="5F5F5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rgbClr val="5F5F5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rgbClr val="5F5F5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rgbClr val="5F5F5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6.tif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6.tiff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6.tiff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6.tiff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2097595"/>
            <a:ext cx="9144000" cy="789564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Contenidos Informativos Electrónicos, Libros y Objetos digitales</a:t>
            </a:r>
            <a:endParaRPr lang="es-ES_tradnl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24000" y="3014509"/>
            <a:ext cx="9144000" cy="470848"/>
          </a:xfrm>
        </p:spPr>
        <p:txBody>
          <a:bodyPr/>
          <a:lstStyle/>
          <a:p>
            <a:r>
              <a:rPr lang="es-ES_tradnl" sz="2800" dirty="0" smtClean="0"/>
              <a:t>UNIVERSIDAD DE SALAMANCA</a:t>
            </a:r>
            <a:endParaRPr lang="es-ES_tradnl" sz="28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/>
          </p:nvPr>
        </p:nvSpPr>
        <p:spPr>
          <a:xfrm>
            <a:off x="1524000" y="4384762"/>
            <a:ext cx="9144000" cy="593725"/>
          </a:xfrm>
        </p:spPr>
        <p:txBody>
          <a:bodyPr/>
          <a:lstStyle/>
          <a:p>
            <a:r>
              <a:rPr lang="es-ES_tradnl" dirty="0" smtClean="0"/>
              <a:t>Santiago de Compostela, Junio 2016</a:t>
            </a:r>
            <a:endParaRPr lang="es-ES_tradnl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>
          <a:xfrm>
            <a:off x="1524000" y="3612707"/>
            <a:ext cx="9144000" cy="557213"/>
          </a:xfrm>
        </p:spPr>
        <p:txBody>
          <a:bodyPr/>
          <a:lstStyle/>
          <a:p>
            <a:r>
              <a:rPr lang="es-ES_tradnl" dirty="0" smtClean="0"/>
              <a:t>II Jornadas NUX</a:t>
            </a:r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72" y="627718"/>
            <a:ext cx="166725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Condiciones de préstamo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17697" y="1955122"/>
            <a:ext cx="9368482" cy="4351338"/>
          </a:xfrm>
        </p:spPr>
        <p:txBody>
          <a:bodyPr>
            <a:normAutofit/>
          </a:bodyPr>
          <a:lstStyle/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ES" sz="2800" dirty="0" smtClean="0">
                <a:solidFill>
                  <a:schemeClr val="tx1"/>
                </a:solidFill>
              </a:rPr>
              <a:t> Tarifa plana para todos los usuarios           </a:t>
            </a:r>
            <a:r>
              <a:rPr lang="es-ES" sz="2800" dirty="0" smtClean="0">
                <a:solidFill>
                  <a:srgbClr val="FF0000"/>
                </a:solidFill>
              </a:rPr>
              <a:t>21</a:t>
            </a:r>
            <a:r>
              <a:rPr lang="es-ES" sz="2800" dirty="0" smtClean="0">
                <a:solidFill>
                  <a:schemeClr val="tx1"/>
                </a:solidFill>
              </a:rPr>
              <a:t> días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ES" sz="2800" dirty="0" smtClean="0">
                <a:solidFill>
                  <a:schemeClr val="tx1"/>
                </a:solidFill>
              </a:rPr>
              <a:t> Nº de préstamos </a:t>
            </a:r>
            <a:r>
              <a:rPr lang="es-ES" sz="2800" dirty="0" smtClean="0">
                <a:solidFill>
                  <a:srgbClr val="FF0000"/>
                </a:solidFill>
              </a:rPr>
              <a:t>5/15</a:t>
            </a:r>
            <a:r>
              <a:rPr lang="es-ES" sz="2800" dirty="0" smtClean="0">
                <a:solidFill>
                  <a:schemeClr val="tx1"/>
                </a:solidFill>
              </a:rPr>
              <a:t> dependiendo del tipo de usuario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ES" sz="2800" dirty="0" smtClean="0">
                <a:solidFill>
                  <a:schemeClr val="tx1"/>
                </a:solidFill>
              </a:rPr>
              <a:t> </a:t>
            </a:r>
            <a:r>
              <a:rPr lang="es-ES" sz="2800" dirty="0" smtClean="0">
                <a:solidFill>
                  <a:srgbClr val="FF0000"/>
                </a:solidFill>
              </a:rPr>
              <a:t>1</a:t>
            </a:r>
            <a:r>
              <a:rPr lang="es-ES" sz="2800" dirty="0" smtClean="0">
                <a:solidFill>
                  <a:schemeClr val="tx1"/>
                </a:solidFill>
              </a:rPr>
              <a:t> Renovación por cada ejemplar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ES" sz="2800" dirty="0" smtClean="0">
                <a:solidFill>
                  <a:schemeClr val="tx1"/>
                </a:solidFill>
              </a:rPr>
              <a:t> Un máximo de </a:t>
            </a:r>
            <a:r>
              <a:rPr lang="es-ES" sz="2800" dirty="0" smtClean="0">
                <a:solidFill>
                  <a:srgbClr val="FF0000"/>
                </a:solidFill>
              </a:rPr>
              <a:t>5</a:t>
            </a:r>
            <a:r>
              <a:rPr lang="es-ES" sz="2800" dirty="0" smtClean="0">
                <a:solidFill>
                  <a:schemeClr val="tx1"/>
                </a:solidFill>
              </a:rPr>
              <a:t> reservas por usuario</a:t>
            </a:r>
            <a:endParaRPr lang="es-ES" sz="2800" dirty="0">
              <a:solidFill>
                <a:schemeClr val="tx1"/>
              </a:solidFill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8600303" y="2545492"/>
            <a:ext cx="52722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68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Estadísticas CIELO</a:t>
            </a:r>
            <a:endParaRPr lang="es-ES_tradnl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5718" y="1872877"/>
            <a:ext cx="9377082" cy="43568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4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Estadísticas CIELO</a:t>
            </a:r>
            <a:endParaRPr lang="es-ES" dirty="0"/>
          </a:p>
        </p:txBody>
      </p:sp>
      <p:graphicFrame>
        <p:nvGraphicFramePr>
          <p:cNvPr id="14" name="Marcador de conteni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303506"/>
              </p:ext>
            </p:extLst>
          </p:nvPr>
        </p:nvGraphicFramePr>
        <p:xfrm>
          <a:off x="838200" y="18510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Estadísticas CIELO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090998"/>
              </p:ext>
            </p:extLst>
          </p:nvPr>
        </p:nvGraphicFramePr>
        <p:xfrm>
          <a:off x="1104900" y="1901825"/>
          <a:ext cx="97790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9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Estadísticas CIELO</a:t>
            </a:r>
            <a:endParaRPr lang="es-ES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06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Difusión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>
                <a:solidFill>
                  <a:schemeClr val="tx1"/>
                </a:solidFill>
              </a:rPr>
              <a:t> Talleres sobre el uso de la plataforma y las aplicaciones de lectura de libros electrónicos, dirigidos a toda la comunidad universitaria.</a:t>
            </a:r>
            <a:endParaRPr lang="es-E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>
                <a:solidFill>
                  <a:schemeClr val="tx1"/>
                </a:solidFill>
              </a:rPr>
              <a:t>Redes sociales propias de CIELO: Facebook y Twitter. </a:t>
            </a:r>
            <a:endParaRPr lang="es-E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>
                <a:solidFill>
                  <a:schemeClr val="tx1"/>
                </a:solidFill>
              </a:rPr>
              <a:t>Recomendaciones en la web y por redes sociales.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ES" dirty="0" smtClean="0">
                <a:solidFill>
                  <a:schemeClr val="tx1"/>
                </a:solidFill>
              </a:rPr>
              <a:t> 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639330" y="4670854"/>
            <a:ext cx="56346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Carrusel de recomendaciones cada 15 días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#Días mundiales y tendencias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Efemérides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Actualidad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Periodo de vacaciones (Literatura)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Aplicaciones de lectura  </a:t>
            </a:r>
            <a:endParaRPr lang="es-ES" sz="2000" dirty="0"/>
          </a:p>
        </p:txBody>
      </p:sp>
      <p:pic>
        <p:nvPicPr>
          <p:cNvPr id="1028" name="Picture 4" descr="http://comando88fm.com/web/wp-content/uploads/2015/11/promocion-en-twitter-colomb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580" y="5220699"/>
            <a:ext cx="2216922" cy="138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7648" y="4448431"/>
            <a:ext cx="2832786" cy="91594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80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Difusión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825625"/>
            <a:ext cx="1088424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ES" b="1" u="sng" dirty="0" smtClean="0">
                <a:solidFill>
                  <a:schemeClr val="tx1"/>
                </a:solidFill>
              </a:rPr>
              <a:t>Campaña de difusión del libro-e: “+ libros, entre los libros”</a:t>
            </a:r>
            <a:endParaRPr lang="es-ES" b="1" u="sng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17" y="2714295"/>
            <a:ext cx="2505425" cy="180047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87" y="4520949"/>
            <a:ext cx="2486372" cy="17909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504" y="4514771"/>
            <a:ext cx="3775376" cy="21552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4438" y="2423908"/>
            <a:ext cx="2857500" cy="23812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00" y="2714295"/>
            <a:ext cx="3372321" cy="192410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9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Futuro de Cielo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Hacía donde queremos ir ….</a:t>
            </a:r>
          </a:p>
          <a:p>
            <a:pPr marL="0" indent="0">
              <a:buNone/>
            </a:pPr>
            <a:endParaRPr lang="es-E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935892" y="2496065"/>
            <a:ext cx="9417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Una catálogo uniforme y normalizado de libros electrónicos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Seguir aumentado las revistas, con títulos digitales suscritos por la USAL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Integración de todos los libros electrónicos suscritos por la Universidad de Salamanca (</a:t>
            </a:r>
            <a:r>
              <a:rPr lang="es-ES" sz="2000" dirty="0" err="1" smtClean="0"/>
              <a:t>Springer</a:t>
            </a:r>
            <a:r>
              <a:rPr lang="es-ES" sz="2000" dirty="0" smtClean="0"/>
              <a:t>, </a:t>
            </a:r>
            <a:r>
              <a:rPr lang="es-ES" sz="2000" dirty="0" err="1" smtClean="0"/>
              <a:t>Elsevier</a:t>
            </a:r>
            <a:r>
              <a:rPr lang="es-ES" sz="2000" dirty="0" smtClean="0"/>
              <a:t>, </a:t>
            </a:r>
            <a:r>
              <a:rPr lang="es-ES" sz="2000" dirty="0" err="1" smtClean="0"/>
              <a:t>Proquest</a:t>
            </a:r>
            <a:r>
              <a:rPr lang="es-ES" sz="2000" dirty="0" smtClean="0"/>
              <a:t>, Acceso Abierto </a:t>
            </a:r>
            <a:r>
              <a:rPr lang="es-ES" sz="2000" dirty="0" err="1" smtClean="0"/>
              <a:t>etc</a:t>
            </a:r>
            <a:r>
              <a:rPr lang="es-ES" sz="2000" dirty="0" smtClean="0"/>
              <a:t>) en una misma plataforma</a:t>
            </a:r>
            <a:endParaRPr lang="es-ES" sz="2000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5461687" y="4435057"/>
            <a:ext cx="0" cy="7595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2500184" y="5419942"/>
            <a:ext cx="59230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Convertir CIELO en la plataforma que contiene todos los libros-e de la USAL</a:t>
            </a:r>
            <a:endParaRPr lang="es-ES" sz="28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7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2097595"/>
            <a:ext cx="9144000" cy="789564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Contenidos Informativos Electrónicos, Libros y Objetos digitales</a:t>
            </a:r>
            <a:endParaRPr lang="es-ES_tradnl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24000" y="3014509"/>
            <a:ext cx="9144000" cy="470848"/>
          </a:xfrm>
        </p:spPr>
        <p:txBody>
          <a:bodyPr/>
          <a:lstStyle/>
          <a:p>
            <a:r>
              <a:rPr lang="es-ES_tradnl" sz="2800" dirty="0" smtClean="0"/>
              <a:t>UNIVERSIDAD DE SALAMANCA</a:t>
            </a:r>
            <a:endParaRPr lang="es-ES_tradnl" sz="28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/>
          </p:nvPr>
        </p:nvSpPr>
        <p:spPr>
          <a:xfrm>
            <a:off x="1524000" y="4384762"/>
            <a:ext cx="9144000" cy="593725"/>
          </a:xfrm>
        </p:spPr>
        <p:txBody>
          <a:bodyPr/>
          <a:lstStyle/>
          <a:p>
            <a:r>
              <a:rPr lang="es-ES_tradnl" dirty="0" smtClean="0"/>
              <a:t>Santiago de Compostela, Junio 2016</a:t>
            </a:r>
            <a:endParaRPr lang="es-ES_tradnl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>
          <a:xfrm>
            <a:off x="1524000" y="3612707"/>
            <a:ext cx="9144000" cy="557213"/>
          </a:xfrm>
        </p:spPr>
        <p:txBody>
          <a:bodyPr/>
          <a:lstStyle/>
          <a:p>
            <a:r>
              <a:rPr lang="es-ES_tradnl" dirty="0" smtClean="0"/>
              <a:t>II Jornadas NUX</a:t>
            </a:r>
            <a:endParaRPr lang="es-ES_tradn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72" y="627718"/>
            <a:ext cx="166725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102" y="1197148"/>
            <a:ext cx="5816088" cy="2658086"/>
          </a:xfrm>
          <a:prstGeom prst="rect">
            <a:avLst/>
          </a:prstGeom>
        </p:spPr>
      </p:pic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46956" y="2292874"/>
            <a:ext cx="8527169" cy="435133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3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08300" y="1812925"/>
            <a:ext cx="84455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es-ES" sz="3200" dirty="0" smtClean="0">
                <a:solidFill>
                  <a:schemeClr val="tx1"/>
                </a:solidFill>
              </a:rPr>
              <a:t>Libros-e de editoriales españolas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es-ES" sz="3200" dirty="0" smtClean="0">
                <a:solidFill>
                  <a:schemeClr val="tx1"/>
                </a:solidFill>
              </a:rPr>
              <a:t>Libros-e por intercambio científico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es-ES" sz="3200" dirty="0" smtClean="0">
                <a:solidFill>
                  <a:schemeClr val="tx1"/>
                </a:solidFill>
              </a:rPr>
              <a:t>Libros E-libro / </a:t>
            </a:r>
            <a:r>
              <a:rPr lang="es-ES" sz="3200" dirty="0" err="1" smtClean="0">
                <a:solidFill>
                  <a:schemeClr val="tx1"/>
                </a:solidFill>
              </a:rPr>
              <a:t>Ebrary</a:t>
            </a:r>
            <a:endParaRPr lang="es-ES" sz="3200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es-ES" sz="3200" dirty="0" smtClean="0">
                <a:solidFill>
                  <a:schemeClr val="tx1"/>
                </a:solidFill>
              </a:rPr>
              <a:t>Revistas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es-ES" sz="3200" dirty="0" smtClean="0">
                <a:solidFill>
                  <a:schemeClr val="tx1"/>
                </a:solidFill>
              </a:rPr>
              <a:t>Acceso Abierto</a:t>
            </a:r>
            <a:endParaRPr lang="es-ES" sz="3200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774" y="1806575"/>
            <a:ext cx="10256837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1) Libros electrónicos de editoriales españolas 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014" y="2410616"/>
            <a:ext cx="1643063" cy="18589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187" y="2811459"/>
            <a:ext cx="1724025" cy="1057275"/>
          </a:xfrm>
          <a:prstGeom prst="rect">
            <a:avLst/>
          </a:prstGeom>
        </p:spPr>
      </p:pic>
      <p:pic>
        <p:nvPicPr>
          <p:cNvPr id="1026" name="Picture 2" descr="http://www.editorialdykinson.com/static/img/logohead_NoC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322" y="2997196"/>
            <a:ext cx="29337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4132" y="2773358"/>
            <a:ext cx="1762125" cy="1133475"/>
          </a:xfrm>
          <a:prstGeom prst="rect">
            <a:avLst/>
          </a:prstGeom>
        </p:spPr>
      </p:pic>
      <p:pic>
        <p:nvPicPr>
          <p:cNvPr id="1028" name="Picture 4" descr="http://www.hachette.com/file/379-logo-f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14" y="4269579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achette.com/file/380-logo-f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87" y="4085427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0" descr="https://binpar.cachefly.net/img/svg/logos/logotipo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6" name="Picture 12" descr="http://www.cinbio.es/tl_files/cinbio/imagenes/logo_panamerican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609" y="4569220"/>
            <a:ext cx="2905125" cy="111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38584" y="4385068"/>
            <a:ext cx="993219" cy="111521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0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8800" y="1825625"/>
            <a:ext cx="107950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1) Libros electrónicos de editoriales españolas 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95" y="5073649"/>
            <a:ext cx="2381250" cy="12382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8040" y="4618830"/>
            <a:ext cx="2409825" cy="18954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986" y="5029796"/>
            <a:ext cx="2868613" cy="124856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0212" y="2485627"/>
            <a:ext cx="1416050" cy="1250950"/>
          </a:xfrm>
          <a:prstGeom prst="rect">
            <a:avLst/>
          </a:prstGeom>
        </p:spPr>
      </p:pic>
      <p:pic>
        <p:nvPicPr>
          <p:cNvPr id="2050" name="Picture 2" descr="http://www.octaedro.com/img/logooctaed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790" y="4095354"/>
            <a:ext cx="26130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hachette.com/file/377-logo-f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670" y="195857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indinero.org/blog/fotos/traficant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163" y="3896916"/>
            <a:ext cx="2486025" cy="82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tramaeditorial.es/wp-content/uploads/2015/02/TramaLogoWeb_low2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302" y="2815826"/>
            <a:ext cx="1619250" cy="59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17592" y="2193331"/>
            <a:ext cx="2140448" cy="167024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0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2) Libros electrónicos por intercambio científico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2514600"/>
            <a:ext cx="2476500" cy="113109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850" y="2603897"/>
            <a:ext cx="1873250" cy="952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3061" y="2164414"/>
            <a:ext cx="3359150" cy="1752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094" y="5705375"/>
            <a:ext cx="3794125" cy="7143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0764" y="3956447"/>
            <a:ext cx="3517900" cy="2019301"/>
          </a:xfrm>
          <a:prstGeom prst="rect">
            <a:avLst/>
          </a:prstGeom>
        </p:spPr>
      </p:pic>
      <p:pic>
        <p:nvPicPr>
          <p:cNvPr id="3074" name="Picture 2" descr="http://edit.um.es/wp-content/uploads/2014/01/editum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873" y="4013597"/>
            <a:ext cx="2095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0923" y="5265925"/>
            <a:ext cx="2171700" cy="12573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800" y="4080222"/>
            <a:ext cx="3267075" cy="119062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3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3) Libros electrónicos procedentes de </a:t>
            </a:r>
            <a:r>
              <a:rPr lang="es-ES" dirty="0" err="1" smtClean="0">
                <a:solidFill>
                  <a:schemeClr val="tx1"/>
                </a:solidFill>
              </a:rPr>
              <a:t>Ebrary</a:t>
            </a:r>
            <a:r>
              <a:rPr lang="es-ES" dirty="0" smtClean="0">
                <a:solidFill>
                  <a:schemeClr val="tx1"/>
                </a:solidFill>
              </a:rPr>
              <a:t>/</a:t>
            </a:r>
            <a:r>
              <a:rPr lang="es-ES" dirty="0" err="1" smtClean="0">
                <a:solidFill>
                  <a:schemeClr val="tx1"/>
                </a:solidFill>
              </a:rPr>
              <a:t>Elibros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894" y="2338601"/>
            <a:ext cx="2286198" cy="8779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151" y="2390422"/>
            <a:ext cx="2572735" cy="77425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87500" y="3164681"/>
            <a:ext cx="7747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dirty="0" smtClean="0"/>
              <a:t>1015 títulos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dirty="0" smtClean="0"/>
              <a:t>Libros académicos y universitarios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dirty="0" smtClean="0"/>
              <a:t>Todo tipo de materias (Medicina, Derecho, Economía, Filología, </a:t>
            </a:r>
            <a:r>
              <a:rPr lang="es-ES" sz="2400" dirty="0" err="1" smtClean="0"/>
              <a:t>etc</a:t>
            </a:r>
            <a:r>
              <a:rPr lang="es-ES" sz="2400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dirty="0" smtClean="0"/>
              <a:t>Diferentes editoriales (Alfil, S.XXI, </a:t>
            </a:r>
            <a:r>
              <a:rPr lang="es-ES" sz="2400" dirty="0" err="1" smtClean="0"/>
              <a:t>Dykinson</a:t>
            </a:r>
            <a:r>
              <a:rPr lang="es-ES" sz="2400" dirty="0" smtClean="0"/>
              <a:t>, AENOR, </a:t>
            </a:r>
            <a:r>
              <a:rPr lang="es-ES" sz="2400" dirty="0" err="1" smtClean="0"/>
              <a:t>Akal</a:t>
            </a:r>
            <a:r>
              <a:rPr lang="es-ES" sz="2400" dirty="0" smtClean="0"/>
              <a:t>, UOC, </a:t>
            </a:r>
            <a:r>
              <a:rPr lang="es-ES" sz="2400" dirty="0" err="1" smtClean="0"/>
              <a:t>etc</a:t>
            </a:r>
            <a:r>
              <a:rPr lang="es-E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4) Revistas no científicas.</a:t>
            </a:r>
          </a:p>
          <a:p>
            <a:pPr marL="0" indent="0">
              <a:buNone/>
            </a:pP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04900" y="2339300"/>
            <a:ext cx="6654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Revistas culturales o divulgativas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Revistas suscritas por la Biblioteca</a:t>
            </a:r>
            <a:r>
              <a:rPr lang="es-ES" sz="2000" dirty="0"/>
              <a:t> </a:t>
            </a:r>
            <a:r>
              <a:rPr lang="es-ES" sz="2000" dirty="0" smtClean="0"/>
              <a:t>o Departamentos que no tienen cabida en las plataformas o bases de datos suscritas por la Universidad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Temática: Literatura, política, filosofía, música, ciencias, etc.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/>
              <a:t>Títulos: New </a:t>
            </a:r>
            <a:r>
              <a:rPr lang="es-ES" sz="2000" dirty="0" err="1" smtClean="0"/>
              <a:t>Left</a:t>
            </a:r>
            <a:r>
              <a:rPr lang="es-ES" sz="2000" dirty="0" smtClean="0"/>
              <a:t> </a:t>
            </a:r>
            <a:r>
              <a:rPr lang="es-ES" sz="2000" dirty="0" err="1" smtClean="0"/>
              <a:t>Review</a:t>
            </a:r>
            <a:r>
              <a:rPr lang="es-ES" sz="2000" dirty="0" smtClean="0"/>
              <a:t>, Mi biblioteca, Cuadernos, Ábaco, Ópera actual, CLIJ, La Marea, Leer y Trama &amp; Texturas</a:t>
            </a:r>
            <a:endParaRPr lang="es-ES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1" y="1508918"/>
            <a:ext cx="1473200" cy="192008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764" y="1787068"/>
            <a:ext cx="1473200" cy="192008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365" y="2628551"/>
            <a:ext cx="1473200" cy="199469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2096" y="3539748"/>
            <a:ext cx="1473200" cy="212963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8134" y="2473740"/>
            <a:ext cx="1454150" cy="206335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7124" y="4164692"/>
            <a:ext cx="1482725" cy="211744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31250" y="4637649"/>
            <a:ext cx="1581150" cy="213360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7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Contenidos de CIELO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5) Libros electrónicos en Acceso Abierto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33382" y="2734962"/>
            <a:ext cx="77188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/>
              <a:t>Peticiones de libros en Acceso Abierto por parte la comunidad universitaria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/>
              <a:t>Comprobar si sus licencias nos permiten su integración en nuestra plataforma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/>
              <a:t>Crear registro bibliográfico en la plataforma + enlace </a:t>
            </a:r>
            <a:r>
              <a:rPr lang="es-ES" dirty="0" err="1"/>
              <a:t>url</a:t>
            </a:r>
            <a:r>
              <a:rPr lang="es-ES" dirty="0"/>
              <a:t> al repositorio, web o </a:t>
            </a:r>
            <a:r>
              <a:rPr lang="es-ES" dirty="0" smtClean="0"/>
              <a:t>plataforma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/>
              <a:t>Libros interesantes en Open Access para nuestro usuarios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/>
              <a:t>Aún tenemos poco títulos en el catálogo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2293" y="4001294"/>
            <a:ext cx="2621507" cy="174360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65" y="140688"/>
            <a:ext cx="1755648" cy="1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era hoja">
  <a:themeElements>
    <a:clrScheme name="USAL CENTENARIO">
      <a:dk1>
        <a:srgbClr val="505050"/>
      </a:dk1>
      <a:lt1>
        <a:srgbClr val="FFFFFF"/>
      </a:lt1>
      <a:dk2>
        <a:srgbClr val="5E5E5E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B20E"/>
      </a:accent4>
      <a:accent5>
        <a:srgbClr val="4472C4"/>
      </a:accent5>
      <a:accent6>
        <a:srgbClr val="EC4F22"/>
      </a:accent6>
      <a:hlink>
        <a:srgbClr val="0563C1"/>
      </a:hlink>
      <a:folHlink>
        <a:srgbClr val="EC4F2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ón Centenario USAL 2016" id="{22D0DB59-5A2C-3145-9F9A-BA66E6E65BB2}" vid="{F8241B2F-DD01-BA4A-9E7C-7EF671D53864}"/>
    </a:ext>
  </a:extLst>
</a:theme>
</file>

<file path=ppt/theme/theme2.xml><?xml version="1.0" encoding="utf-8"?>
<a:theme xmlns:a="http://schemas.openxmlformats.org/drawingml/2006/main" name="Conteni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ón Centenario USAL 2016" id="{22D0DB59-5A2C-3145-9F9A-BA66E6E65BB2}" vid="{4765A098-AA21-EB4E-8983-CFB2F80F5E06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469</Words>
  <Application>Microsoft Office PowerPoint</Application>
  <PresentationFormat>Panorámica</PresentationFormat>
  <Paragraphs>73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Calibri</vt:lpstr>
      <vt:lpstr>Trebuchet MS</vt:lpstr>
      <vt:lpstr>Wingdings</vt:lpstr>
      <vt:lpstr>Primera hoja</vt:lpstr>
      <vt:lpstr>Contenido</vt:lpstr>
      <vt:lpstr> Contenidos Informativos Electrónicos, Libros y Objetos digitales</vt:lpstr>
      <vt:lpstr>Presentación de PowerPoint</vt:lpstr>
      <vt:lpstr>Contenidos de CIELO</vt:lpstr>
      <vt:lpstr>Contenidos de CIELO</vt:lpstr>
      <vt:lpstr>Contenidos de CIELO</vt:lpstr>
      <vt:lpstr>Contenidos de Cielo</vt:lpstr>
      <vt:lpstr>Contenidos de CIELO</vt:lpstr>
      <vt:lpstr>Contenidos de CIELO</vt:lpstr>
      <vt:lpstr>Contenidos de CIELO</vt:lpstr>
      <vt:lpstr>Condiciones de préstamo</vt:lpstr>
      <vt:lpstr>Estadísticas CIELO</vt:lpstr>
      <vt:lpstr>Estadísticas CIELO</vt:lpstr>
      <vt:lpstr>Estadísticas CIELO</vt:lpstr>
      <vt:lpstr>Estadísticas CIELO</vt:lpstr>
      <vt:lpstr>Difusión de CIELO</vt:lpstr>
      <vt:lpstr>Difusión de CIELO</vt:lpstr>
      <vt:lpstr>Futuro de Cielo </vt:lpstr>
      <vt:lpstr> Contenidos Informativos Electrónicos, Libros y Objetos digitales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CIELO Contenidos Informativos Electrónicos, Libros y Objetos digitales</dc:title>
  <dc:creator>UsuarioUSAL</dc:creator>
  <cp:lastModifiedBy>UsuarioUSAL</cp:lastModifiedBy>
  <cp:revision>37</cp:revision>
  <dcterms:created xsi:type="dcterms:W3CDTF">2016-05-27T10:52:18Z</dcterms:created>
  <dcterms:modified xsi:type="dcterms:W3CDTF">2016-06-01T11:13:43Z</dcterms:modified>
</cp:coreProperties>
</file>