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36" r:id="rId1"/>
  </p:sldMasterIdLst>
  <p:notesMasterIdLst>
    <p:notesMasterId r:id="rId22"/>
  </p:notesMasterIdLst>
  <p:sldIdLst>
    <p:sldId id="280" r:id="rId2"/>
    <p:sldId id="256" r:id="rId3"/>
    <p:sldId id="268" r:id="rId4"/>
    <p:sldId id="277" r:id="rId5"/>
    <p:sldId id="257" r:id="rId6"/>
    <p:sldId id="258" r:id="rId7"/>
    <p:sldId id="278" r:id="rId8"/>
    <p:sldId id="266" r:id="rId9"/>
    <p:sldId id="269" r:id="rId10"/>
    <p:sldId id="270" r:id="rId11"/>
    <p:sldId id="271" r:id="rId12"/>
    <p:sldId id="272" r:id="rId13"/>
    <p:sldId id="274" r:id="rId14"/>
    <p:sldId id="259" r:id="rId15"/>
    <p:sldId id="260" r:id="rId16"/>
    <p:sldId id="279" r:id="rId17"/>
    <p:sldId id="273" r:id="rId18"/>
    <p:sldId id="276" r:id="rId19"/>
    <p:sldId id="275" r:id="rId20"/>
    <p:sldId id="261" r:id="rId21"/>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814F73"/>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Sora\Desktop\Simposio%20ILG\Nuevo%20Hoja%20de%20c&#225;lculo%20de%20Microsoft%20Office%20Excel.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ES"/>
  <c:style val="6"/>
  <c:chart>
    <c:title>
      <c:tx>
        <c:rich>
          <a:bodyPr/>
          <a:lstStyle/>
          <a:p>
            <a:pPr>
              <a:defRPr/>
            </a:pPr>
            <a:r>
              <a:rPr lang="pt-BR" sz="3200" dirty="0"/>
              <a:t>Distancia </a:t>
            </a:r>
            <a:r>
              <a:rPr lang="pt-BR" sz="3200" dirty="0" err="1"/>
              <a:t>percibida</a:t>
            </a:r>
            <a:r>
              <a:rPr lang="pt-BR" sz="3200" dirty="0"/>
              <a:t> entre galego e </a:t>
            </a:r>
            <a:r>
              <a:rPr lang="pt-BR" sz="3200" dirty="0" err="1"/>
              <a:t>portugués</a:t>
            </a:r>
            <a:endParaRPr lang="pt-BR" sz="3200" dirty="0"/>
          </a:p>
        </c:rich>
      </c:tx>
      <c:layout>
        <c:manualLayout>
          <c:xMode val="edge"/>
          <c:yMode val="edge"/>
          <c:x val="0.18515627734033246"/>
          <c:y val="0"/>
        </c:manualLayout>
      </c:layout>
    </c:title>
    <c:view3D>
      <c:depthPercent val="100"/>
      <c:rAngAx val="1"/>
    </c:view3D>
    <c:plotArea>
      <c:layout>
        <c:manualLayout>
          <c:layoutTarget val="inner"/>
          <c:xMode val="edge"/>
          <c:yMode val="edge"/>
          <c:x val="6.0835274111862923E-2"/>
          <c:y val="0.20683288961971508"/>
          <c:w val="0.91334312964400577"/>
          <c:h val="0.70076819039481764"/>
        </c:manualLayout>
      </c:layout>
      <c:bar3DChart>
        <c:barDir val="col"/>
        <c:grouping val="clustered"/>
        <c:ser>
          <c:idx val="0"/>
          <c:order val="0"/>
          <c:tx>
            <c:v>Distancia percibida entre galego e portugués</c:v>
          </c:tx>
          <c:dPt>
            <c:idx val="0"/>
            <c:spPr>
              <a:solidFill>
                <a:srgbClr val="814F73"/>
              </a:solidFill>
            </c:spPr>
          </c:dPt>
          <c:dPt>
            <c:idx val="1"/>
            <c:spPr>
              <a:solidFill>
                <a:srgbClr val="814F73"/>
              </a:solidFill>
            </c:spPr>
          </c:dPt>
          <c:dPt>
            <c:idx val="2"/>
            <c:spPr>
              <a:solidFill>
                <a:srgbClr val="814F73"/>
              </a:solidFill>
            </c:spPr>
          </c:dPt>
          <c:dPt>
            <c:idx val="3"/>
            <c:spPr>
              <a:solidFill>
                <a:srgbClr val="814F73"/>
              </a:solidFill>
            </c:spPr>
          </c:dPt>
          <c:dLbls>
            <c:spPr>
              <a:solidFill>
                <a:schemeClr val="tx1"/>
              </a:solidFill>
            </c:spPr>
            <c:showVal val="1"/>
          </c:dLbls>
          <c:cat>
            <c:strRef>
              <c:f>Hoja1!$A$1:$A$4</c:f>
              <c:strCache>
                <c:ptCount val="4"/>
                <c:pt idx="0">
                  <c:v>Nada</c:v>
                </c:pt>
                <c:pt idx="1">
                  <c:v>Algo</c:v>
                </c:pt>
                <c:pt idx="2">
                  <c:v>Bastante</c:v>
                </c:pt>
                <c:pt idx="3">
                  <c:v>Totalmente</c:v>
                </c:pt>
              </c:strCache>
            </c:strRef>
          </c:cat>
          <c:val>
            <c:numRef>
              <c:f>Hoja1!$B$1:$B$4</c:f>
              <c:numCache>
                <c:formatCode>General</c:formatCode>
                <c:ptCount val="4"/>
                <c:pt idx="0">
                  <c:v>1</c:v>
                </c:pt>
                <c:pt idx="1">
                  <c:v>1</c:v>
                </c:pt>
                <c:pt idx="2">
                  <c:v>4</c:v>
                </c:pt>
                <c:pt idx="3">
                  <c:v>6</c:v>
                </c:pt>
              </c:numCache>
            </c:numRef>
          </c:val>
        </c:ser>
        <c:shape val="cylinder"/>
        <c:axId val="99953280"/>
        <c:axId val="99963264"/>
        <c:axId val="0"/>
      </c:bar3DChart>
      <c:catAx>
        <c:axId val="99953280"/>
        <c:scaling>
          <c:orientation val="minMax"/>
        </c:scaling>
        <c:axPos val="b"/>
        <c:majorTickMark val="none"/>
        <c:tickLblPos val="nextTo"/>
        <c:crossAx val="99963264"/>
        <c:crossesAt val="0"/>
        <c:auto val="1"/>
        <c:lblAlgn val="ctr"/>
        <c:lblOffset val="100"/>
      </c:catAx>
      <c:valAx>
        <c:axId val="99963264"/>
        <c:scaling>
          <c:orientation val="minMax"/>
          <c:max val="21"/>
          <c:min val="1"/>
        </c:scaling>
        <c:axPos val="l"/>
        <c:majorGridlines/>
        <c:numFmt formatCode="General" sourceLinked="1"/>
        <c:majorTickMark val="none"/>
        <c:tickLblPos val="nextTo"/>
        <c:crossAx val="99953280"/>
        <c:crosses val="autoZero"/>
        <c:crossBetween val="between"/>
        <c:majorUnit val="5"/>
      </c:valAx>
    </c:plotArea>
    <c:plotVisOnly val="1"/>
    <c:dispBlanksAs val="gap"/>
  </c:chart>
  <c:txPr>
    <a:bodyPr/>
    <a:lstStyle/>
    <a:p>
      <a:pPr>
        <a:defRPr>
          <a:solidFill>
            <a:schemeClr val="bg1"/>
          </a:solidFill>
        </a:defRPr>
      </a:pPr>
      <a:endParaRPr lang="es-E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s-ES"/>
  <c:chart>
    <c:title>
      <c:tx>
        <c:rich>
          <a:bodyPr/>
          <a:lstStyle/>
          <a:p>
            <a:pPr>
              <a:defRPr/>
            </a:pPr>
            <a:r>
              <a:rPr lang="es-ES" sz="3200" dirty="0" err="1"/>
              <a:t>Semellanza</a:t>
            </a:r>
            <a:r>
              <a:rPr lang="es-ES" sz="3200" dirty="0"/>
              <a:t> da </a:t>
            </a:r>
            <a:r>
              <a:rPr lang="es-ES" sz="3200" dirty="0" err="1"/>
              <a:t>variedade</a:t>
            </a:r>
            <a:r>
              <a:rPr lang="es-ES" sz="3200" dirty="0"/>
              <a:t> propia</a:t>
            </a:r>
          </a:p>
        </c:rich>
      </c:tx>
    </c:title>
    <c:view3D>
      <c:rAngAx val="1"/>
    </c:view3D>
    <c:plotArea>
      <c:layout>
        <c:manualLayout>
          <c:layoutTarget val="inner"/>
          <c:xMode val="edge"/>
          <c:yMode val="edge"/>
          <c:x val="7.1988407699037638E-2"/>
          <c:y val="0.18156444036728536"/>
          <c:w val="0.89745603674540697"/>
          <c:h val="0.71033780971553317"/>
        </c:manualLayout>
      </c:layout>
      <c:bar3DChart>
        <c:barDir val="col"/>
        <c:grouping val="stacked"/>
        <c:ser>
          <c:idx val="0"/>
          <c:order val="0"/>
          <c:tx>
            <c:v>Semellanza da variedade propia</c:v>
          </c:tx>
          <c:spPr>
            <a:solidFill>
              <a:srgbClr val="0070C0"/>
            </a:solidFill>
          </c:spPr>
          <c:dLbls>
            <c:dLbl>
              <c:idx val="0"/>
              <c:layout>
                <c:manualLayout>
                  <c:x val="2.3391812865497085E-2"/>
                  <c:y val="-0.28152492668621731"/>
                </c:manualLayout>
              </c:layout>
              <c:showVal val="1"/>
            </c:dLbl>
            <c:dLbl>
              <c:idx val="1"/>
              <c:layout>
                <c:manualLayout>
                  <c:x val="2.59909031838856E-2"/>
                  <c:y val="-0.20332355816226791"/>
                </c:manualLayout>
              </c:layout>
              <c:showVal val="1"/>
            </c:dLbl>
            <c:showVal val="1"/>
          </c:dLbls>
          <c:cat>
            <c:strRef>
              <c:f>Hoja1!$A$1:$A$2</c:f>
              <c:strCache>
                <c:ptCount val="2"/>
                <c:pt idx="0">
                  <c:v>Falares galegos</c:v>
                </c:pt>
                <c:pt idx="1">
                  <c:v>Falares portugueses</c:v>
                </c:pt>
              </c:strCache>
            </c:strRef>
          </c:cat>
          <c:val>
            <c:numRef>
              <c:f>Hoja1!$B$1:$B$2</c:f>
              <c:numCache>
                <c:formatCode>General</c:formatCode>
                <c:ptCount val="2"/>
                <c:pt idx="0">
                  <c:v>14</c:v>
                </c:pt>
                <c:pt idx="1">
                  <c:v>7</c:v>
                </c:pt>
              </c:numCache>
            </c:numRef>
          </c:val>
        </c:ser>
        <c:shape val="cylinder"/>
        <c:axId val="100000512"/>
        <c:axId val="100002048"/>
        <c:axId val="0"/>
      </c:bar3DChart>
      <c:catAx>
        <c:axId val="100000512"/>
        <c:scaling>
          <c:orientation val="minMax"/>
        </c:scaling>
        <c:axPos val="b"/>
        <c:tickLblPos val="nextTo"/>
        <c:crossAx val="100002048"/>
        <c:crossesAt val="0"/>
        <c:auto val="1"/>
        <c:lblAlgn val="ctr"/>
        <c:lblOffset val="100"/>
      </c:catAx>
      <c:valAx>
        <c:axId val="100002048"/>
        <c:scaling>
          <c:orientation val="minMax"/>
          <c:max val="21"/>
          <c:min val="1"/>
        </c:scaling>
        <c:axPos val="l"/>
        <c:majorGridlines/>
        <c:numFmt formatCode="General" sourceLinked="1"/>
        <c:tickLblPos val="nextTo"/>
        <c:crossAx val="100000512"/>
        <c:crosses val="autoZero"/>
        <c:crossBetween val="between"/>
      </c:valAx>
    </c:plotArea>
    <c:plotVisOnly val="1"/>
    <c:dispBlanksAs val="gap"/>
  </c:chart>
  <c:txPr>
    <a:bodyPr/>
    <a:lstStyle/>
    <a:p>
      <a:pPr>
        <a:defRPr>
          <a:solidFill>
            <a:schemeClr val="bg1"/>
          </a:solidFill>
        </a:defRPr>
      </a:pPr>
      <a:endParaRPr lang="es-E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55AA67D-F5A2-45E8-B13B-C0A3706648CF}" type="datetimeFigureOut">
              <a:rPr lang="es-ES" smtClean="0"/>
              <a:pPr/>
              <a:t>24/03/2014</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3169FC-8D9E-41E4-90E2-1DF25A69E5BE}"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2D3169FC-8D9E-41E4-90E2-1DF25A69E5BE}" type="slidenum">
              <a:rPr lang="es-ES" smtClean="0"/>
              <a:pPr/>
              <a:t>8</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24/03/2014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24/03/2014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24/03/2014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24/03/2014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A847CFC-816F-41D0-AAC0-9BF4FEBC753E}" type="datetimeFigureOut">
              <a:rPr lang="es-ES" smtClean="0"/>
              <a:pPr/>
              <a:t>24/03/2014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7A847CFC-816F-41D0-AAC0-9BF4FEBC753E}" type="datetimeFigureOut">
              <a:rPr lang="es-ES" smtClean="0"/>
              <a:pPr/>
              <a:t>24/03/2014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7A847CFC-816F-41D0-AAC0-9BF4FEBC753E}" type="datetimeFigureOut">
              <a:rPr lang="es-ES" smtClean="0"/>
              <a:pPr/>
              <a:t>24/03/2014</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7A847CFC-816F-41D0-AAC0-9BF4FEBC753E}" type="datetimeFigureOut">
              <a:rPr lang="es-ES" smtClean="0"/>
              <a:pPr/>
              <a:t>24/03/2014</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A847CFC-816F-41D0-AAC0-9BF4FEBC753E}" type="datetimeFigureOut">
              <a:rPr lang="es-ES" smtClean="0"/>
              <a:pPr/>
              <a:t>24/03/2014</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pPr/>
              <a:t>24/03/2014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pPr/>
              <a:t>24/03/2014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847CFC-816F-41D0-AAC0-9BF4FEBC753E}" type="datetimeFigureOut">
              <a:rPr lang="es-ES" smtClean="0"/>
              <a:pPr/>
              <a:t>24/03/2014</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2FADFE-3B8F-471C-ABF0-DBC7717ECBBC}"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ilg.usc.es/" TargetMode="Externa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2.wav"/><Relationship Id="rId1" Type="http://schemas.openxmlformats.org/officeDocument/2006/relationships/audio" Target="../media/audio1.wav"/><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5.wav"/><Relationship Id="rId1" Type="http://schemas.openxmlformats.org/officeDocument/2006/relationships/audio" Target="../media/audio4.wav"/><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7.wav"/><Relationship Id="rId1" Type="http://schemas.openxmlformats.org/officeDocument/2006/relationships/audio" Target="../media/audio6.wav"/><Relationship Id="rId5" Type="http://schemas.openxmlformats.org/officeDocument/2006/relationships/image" Target="../media/image6.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audio" Target="../media/audio10.wav"/><Relationship Id="rId7" Type="http://schemas.openxmlformats.org/officeDocument/2006/relationships/image" Target="../media/image6.png"/><Relationship Id="rId2" Type="http://schemas.openxmlformats.org/officeDocument/2006/relationships/audio" Target="../media/audio9.wav"/><Relationship Id="rId1" Type="http://schemas.openxmlformats.org/officeDocument/2006/relationships/audio" Target="../media/audio8.wav"/><Relationship Id="rId6" Type="http://schemas.openxmlformats.org/officeDocument/2006/relationships/slideLayout" Target="../slideLayouts/slideLayout2.xml"/><Relationship Id="rId5" Type="http://schemas.openxmlformats.org/officeDocument/2006/relationships/audio" Target="../media/audio12.wav"/><Relationship Id="rId4" Type="http://schemas.openxmlformats.org/officeDocument/2006/relationships/audio" Target="../media/audio11.wav"/><Relationship Id="rId9"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14.wav"/><Relationship Id="rId1" Type="http://schemas.openxmlformats.org/officeDocument/2006/relationships/audio" Target="../media/audio13.wav"/><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audio" Target="../media/audio15.wav"/></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audio" Target="../media/audio16.wav"/></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hyperlink" Target="http://www.uaemex.mx/lenguayvoz/Revista/1/Articulos/El_esp_de_Mex_en_los_ojos_de_sus_hablantes.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32656"/>
            <a:ext cx="8229600" cy="6120680"/>
          </a:xfrm>
        </p:spPr>
        <p:txBody>
          <a:bodyPr>
            <a:normAutofit fontScale="62500" lnSpcReduction="20000"/>
          </a:bodyPr>
          <a:lstStyle/>
          <a:p>
            <a:pPr>
              <a:buNone/>
            </a:pPr>
            <a:r>
              <a:rPr lang="pt-BR" sz="2900" dirty="0" err="1" smtClean="0">
                <a:solidFill>
                  <a:schemeClr val="bg1"/>
                </a:solidFill>
              </a:rPr>
              <a:t>DSpace</a:t>
            </a:r>
            <a:r>
              <a:rPr lang="pt-BR" sz="2900" dirty="0" smtClean="0">
                <a:solidFill>
                  <a:schemeClr val="bg1"/>
                </a:solidFill>
              </a:rPr>
              <a:t> da Universidade de Santiago de </a:t>
            </a:r>
            <a:r>
              <a:rPr lang="pt-BR" sz="2900" dirty="0" err="1" smtClean="0">
                <a:solidFill>
                  <a:schemeClr val="bg1"/>
                </a:solidFill>
              </a:rPr>
              <a:t>Compostela</a:t>
            </a:r>
            <a:endParaRPr lang="es-ES" sz="2900" dirty="0" smtClean="0">
              <a:solidFill>
                <a:schemeClr val="bg1"/>
              </a:solidFill>
            </a:endParaRPr>
          </a:p>
          <a:p>
            <a:pPr>
              <a:buNone/>
            </a:pPr>
            <a:r>
              <a:rPr lang="pt-BR" sz="2900" dirty="0" smtClean="0">
                <a:solidFill>
                  <a:schemeClr val="bg1"/>
                </a:solidFill>
              </a:rPr>
              <a:t>http://dspace.usc.es/	</a:t>
            </a:r>
            <a:endParaRPr lang="es-ES" sz="2900" dirty="0" smtClean="0">
              <a:solidFill>
                <a:schemeClr val="bg1"/>
              </a:solidFill>
            </a:endParaRPr>
          </a:p>
          <a:p>
            <a:pPr>
              <a:buNone/>
            </a:pPr>
            <a:r>
              <a:rPr lang="pt-BR" sz="2900" dirty="0" smtClean="0">
                <a:solidFill>
                  <a:schemeClr val="bg1"/>
                </a:solidFill>
              </a:rPr>
              <a:t>Instituto da </a:t>
            </a:r>
            <a:r>
              <a:rPr lang="pt-BR" sz="2900" dirty="0" err="1" smtClean="0">
                <a:solidFill>
                  <a:schemeClr val="bg1"/>
                </a:solidFill>
              </a:rPr>
              <a:t>Lingua</a:t>
            </a:r>
            <a:r>
              <a:rPr lang="pt-BR" sz="2900" dirty="0" smtClean="0">
                <a:solidFill>
                  <a:schemeClr val="bg1"/>
                </a:solidFill>
              </a:rPr>
              <a:t> Galega</a:t>
            </a:r>
          </a:p>
          <a:p>
            <a:endParaRPr lang="pt-BR" dirty="0" smtClean="0">
              <a:solidFill>
                <a:schemeClr val="bg1"/>
              </a:solidFill>
            </a:endParaRPr>
          </a:p>
          <a:p>
            <a:pPr marL="0" indent="0" algn="ctr">
              <a:lnSpc>
                <a:spcPts val="2400"/>
              </a:lnSpc>
              <a:spcBef>
                <a:spcPts val="0"/>
              </a:spcBef>
              <a:buNone/>
            </a:pPr>
            <a:r>
              <a:rPr lang="pt-BR" sz="3800" cap="small" dirty="0" smtClean="0">
                <a:solidFill>
                  <a:schemeClr val="bg1"/>
                </a:solidFill>
              </a:rPr>
              <a:t>Santos </a:t>
            </a:r>
            <a:r>
              <a:rPr lang="pt-BR" sz="3800" cap="small" dirty="0" err="1" smtClean="0">
                <a:solidFill>
                  <a:schemeClr val="bg1"/>
                </a:solidFill>
              </a:rPr>
              <a:t>Raña</a:t>
            </a:r>
            <a:r>
              <a:rPr lang="pt-BR" sz="3800" dirty="0" smtClean="0">
                <a:solidFill>
                  <a:schemeClr val="bg1"/>
                </a:solidFill>
              </a:rPr>
              <a:t>, Irene / </a:t>
            </a:r>
            <a:r>
              <a:rPr lang="pt-BR" sz="3800" cap="small" dirty="0" err="1" smtClean="0">
                <a:solidFill>
                  <a:schemeClr val="bg1"/>
                </a:solidFill>
              </a:rPr>
              <a:t>Suárez</a:t>
            </a:r>
            <a:r>
              <a:rPr lang="pt-BR" sz="3800" cap="small" dirty="0" smtClean="0">
                <a:solidFill>
                  <a:schemeClr val="bg1"/>
                </a:solidFill>
              </a:rPr>
              <a:t> Quintas</a:t>
            </a:r>
            <a:r>
              <a:rPr lang="pt-BR" sz="3800" dirty="0" smtClean="0">
                <a:solidFill>
                  <a:schemeClr val="bg1"/>
                </a:solidFill>
              </a:rPr>
              <a:t>, </a:t>
            </a:r>
            <a:r>
              <a:rPr lang="pt-BR" sz="3800" dirty="0" err="1" smtClean="0">
                <a:solidFill>
                  <a:schemeClr val="bg1"/>
                </a:solidFill>
              </a:rPr>
              <a:t>Soraya</a:t>
            </a:r>
            <a:r>
              <a:rPr lang="pt-BR" sz="3800" dirty="0" smtClean="0">
                <a:solidFill>
                  <a:schemeClr val="bg1"/>
                </a:solidFill>
              </a:rPr>
              <a:t> (2013): </a:t>
            </a:r>
          </a:p>
          <a:p>
            <a:pPr marL="0" indent="0" algn="ctr">
              <a:lnSpc>
                <a:spcPts val="2400"/>
              </a:lnSpc>
              <a:spcBef>
                <a:spcPts val="0"/>
              </a:spcBef>
              <a:buNone/>
            </a:pPr>
            <a:r>
              <a:rPr lang="pt-BR" sz="3400" dirty="0" smtClean="0">
                <a:solidFill>
                  <a:schemeClr val="bg1"/>
                </a:solidFill>
              </a:rPr>
              <a:t>«</a:t>
            </a:r>
            <a:r>
              <a:rPr lang="pt-BR" sz="3400" dirty="0" err="1" smtClean="0">
                <a:solidFill>
                  <a:schemeClr val="bg1"/>
                </a:solidFill>
              </a:rPr>
              <a:t>Percepción</a:t>
            </a:r>
            <a:r>
              <a:rPr lang="pt-BR" sz="3400" dirty="0" smtClean="0">
                <a:solidFill>
                  <a:schemeClr val="bg1"/>
                </a:solidFill>
              </a:rPr>
              <a:t> </a:t>
            </a:r>
            <a:r>
              <a:rPr lang="pt-BR" sz="3400" dirty="0" smtClean="0">
                <a:solidFill>
                  <a:schemeClr val="bg1"/>
                </a:solidFill>
              </a:rPr>
              <a:t>e </a:t>
            </a:r>
            <a:r>
              <a:rPr lang="pt-BR" sz="3400" dirty="0" err="1" smtClean="0">
                <a:solidFill>
                  <a:schemeClr val="bg1"/>
                </a:solidFill>
              </a:rPr>
              <a:t>actitudes</a:t>
            </a:r>
            <a:r>
              <a:rPr lang="pt-BR" sz="3400" dirty="0" smtClean="0">
                <a:solidFill>
                  <a:schemeClr val="bg1"/>
                </a:solidFill>
              </a:rPr>
              <a:t> </a:t>
            </a:r>
            <a:r>
              <a:rPr lang="pt-BR" sz="3400" dirty="0" err="1" smtClean="0">
                <a:solidFill>
                  <a:schemeClr val="bg1"/>
                </a:solidFill>
              </a:rPr>
              <a:t>lingüísticas</a:t>
            </a:r>
            <a:r>
              <a:rPr lang="pt-BR" sz="3400" dirty="0" smtClean="0">
                <a:solidFill>
                  <a:schemeClr val="bg1"/>
                </a:solidFill>
              </a:rPr>
              <a:t> na fronteira galego-portuguesa. </a:t>
            </a:r>
          </a:p>
          <a:p>
            <a:pPr marL="0" indent="0" algn="ctr">
              <a:lnSpc>
                <a:spcPts val="2400"/>
              </a:lnSpc>
              <a:spcBef>
                <a:spcPts val="0"/>
              </a:spcBef>
              <a:buNone/>
            </a:pPr>
            <a:r>
              <a:rPr lang="pt-BR" sz="3400" dirty="0" smtClean="0">
                <a:solidFill>
                  <a:schemeClr val="bg1"/>
                </a:solidFill>
              </a:rPr>
              <a:t>Unha </a:t>
            </a:r>
            <a:r>
              <a:rPr lang="pt-BR" sz="3400" dirty="0" err="1" smtClean="0">
                <a:solidFill>
                  <a:schemeClr val="bg1"/>
                </a:solidFill>
              </a:rPr>
              <a:t>aproximación</a:t>
            </a:r>
            <a:r>
              <a:rPr lang="pt-BR" sz="3400" dirty="0" smtClean="0">
                <a:solidFill>
                  <a:schemeClr val="bg1"/>
                </a:solidFill>
              </a:rPr>
              <a:t> á perspectiva </a:t>
            </a:r>
            <a:r>
              <a:rPr lang="pt-BR" sz="3400" dirty="0" err="1" smtClean="0">
                <a:solidFill>
                  <a:schemeClr val="bg1"/>
                </a:solidFill>
              </a:rPr>
              <a:t>ourensá</a:t>
            </a:r>
            <a:r>
              <a:rPr lang="pt-BR" sz="3400" dirty="0" smtClean="0">
                <a:solidFill>
                  <a:schemeClr val="bg1"/>
                </a:solidFill>
              </a:rPr>
              <a:t>»</a:t>
            </a:r>
            <a:endParaRPr lang="pt-BR" sz="3400" dirty="0" smtClean="0">
              <a:solidFill>
                <a:schemeClr val="bg1"/>
              </a:solidFill>
            </a:endParaRPr>
          </a:p>
          <a:p>
            <a:pPr marL="0" indent="0" algn="ctr">
              <a:lnSpc>
                <a:spcPts val="2400"/>
              </a:lnSpc>
              <a:spcBef>
                <a:spcPts val="0"/>
              </a:spcBef>
              <a:buNone/>
            </a:pPr>
            <a:r>
              <a:rPr lang="pt-BR" sz="3400" i="1" dirty="0" err="1" smtClean="0">
                <a:solidFill>
                  <a:schemeClr val="bg1"/>
                </a:solidFill>
              </a:rPr>
              <a:t>Simposio</a:t>
            </a:r>
            <a:r>
              <a:rPr lang="pt-BR" sz="3400" i="1" dirty="0" smtClean="0">
                <a:solidFill>
                  <a:schemeClr val="bg1"/>
                </a:solidFill>
              </a:rPr>
              <a:t> </a:t>
            </a:r>
            <a:r>
              <a:rPr lang="pt-BR" sz="3400" i="1" dirty="0" err="1" smtClean="0">
                <a:solidFill>
                  <a:schemeClr val="bg1"/>
                </a:solidFill>
              </a:rPr>
              <a:t>ILG</a:t>
            </a:r>
            <a:r>
              <a:rPr lang="pt-BR" sz="3400" i="1" dirty="0" smtClean="0">
                <a:solidFill>
                  <a:schemeClr val="bg1"/>
                </a:solidFill>
              </a:rPr>
              <a:t> 2013: </a:t>
            </a:r>
            <a:r>
              <a:rPr lang="pt-BR" sz="3400" i="1" dirty="0" err="1" smtClean="0">
                <a:solidFill>
                  <a:schemeClr val="bg1"/>
                </a:solidFill>
              </a:rPr>
              <a:t>Lingua</a:t>
            </a:r>
            <a:r>
              <a:rPr lang="pt-BR" sz="3400" i="1" dirty="0" smtClean="0">
                <a:solidFill>
                  <a:schemeClr val="bg1"/>
                </a:solidFill>
              </a:rPr>
              <a:t> e identidade na fronteira galego-portuguesa.</a:t>
            </a:r>
          </a:p>
          <a:p>
            <a:pPr marL="0" indent="0" algn="ctr">
              <a:lnSpc>
                <a:spcPts val="2400"/>
              </a:lnSpc>
              <a:spcBef>
                <a:spcPts val="0"/>
              </a:spcBef>
              <a:buNone/>
            </a:pPr>
            <a:r>
              <a:rPr lang="pt-BR" sz="3400" dirty="0" smtClean="0">
                <a:solidFill>
                  <a:schemeClr val="bg1"/>
                </a:solidFill>
              </a:rPr>
              <a:t>Santiago de </a:t>
            </a:r>
            <a:r>
              <a:rPr lang="pt-BR" sz="3400" dirty="0" err="1" smtClean="0">
                <a:solidFill>
                  <a:schemeClr val="bg1"/>
                </a:solidFill>
              </a:rPr>
              <a:t>Compostela</a:t>
            </a:r>
            <a:r>
              <a:rPr lang="pt-BR" sz="3400" dirty="0" smtClean="0">
                <a:solidFill>
                  <a:schemeClr val="bg1"/>
                </a:solidFill>
              </a:rPr>
              <a:t>, 23 novembro - 3 </a:t>
            </a:r>
            <a:r>
              <a:rPr lang="pt-BR" sz="3400" dirty="0" err="1" smtClean="0">
                <a:solidFill>
                  <a:schemeClr val="bg1"/>
                </a:solidFill>
              </a:rPr>
              <a:t>decembro</a:t>
            </a:r>
            <a:r>
              <a:rPr lang="pt-BR" sz="3400" dirty="0" smtClean="0">
                <a:solidFill>
                  <a:schemeClr val="bg1"/>
                </a:solidFill>
              </a:rPr>
              <a:t> 2013.</a:t>
            </a:r>
            <a:endParaRPr lang="es-ES" sz="3400" dirty="0" smtClean="0">
              <a:solidFill>
                <a:schemeClr val="bg1"/>
              </a:solidFill>
            </a:endParaRPr>
          </a:p>
          <a:p>
            <a:pPr>
              <a:buNone/>
            </a:pPr>
            <a:endParaRPr lang="es-ES_tradnl" dirty="0" smtClean="0">
              <a:solidFill>
                <a:schemeClr val="bg1"/>
              </a:solidFill>
            </a:endParaRPr>
          </a:p>
          <a:p>
            <a:pPr>
              <a:buNone/>
            </a:pPr>
            <a:endParaRPr lang="es-ES_tradnl" sz="2600" dirty="0" smtClean="0">
              <a:solidFill>
                <a:schemeClr val="bg1"/>
              </a:solidFill>
            </a:endParaRPr>
          </a:p>
          <a:p>
            <a:pPr>
              <a:buNone/>
            </a:pPr>
            <a:endParaRPr lang="es-ES_tradnl" sz="2600" dirty="0" smtClean="0">
              <a:solidFill>
                <a:schemeClr val="bg1"/>
              </a:solidFill>
            </a:endParaRPr>
          </a:p>
          <a:p>
            <a:pPr>
              <a:buNone/>
            </a:pPr>
            <a:endParaRPr lang="es-ES_tradnl" sz="2600" dirty="0" smtClean="0">
              <a:solidFill>
                <a:schemeClr val="bg1"/>
              </a:solidFill>
            </a:endParaRPr>
          </a:p>
          <a:p>
            <a:pPr>
              <a:buNone/>
            </a:pPr>
            <a:endParaRPr lang="es-ES_tradnl" sz="2600" dirty="0" smtClean="0">
              <a:solidFill>
                <a:schemeClr val="bg1"/>
              </a:solidFill>
            </a:endParaRPr>
          </a:p>
          <a:p>
            <a:pPr algn="just">
              <a:buNone/>
            </a:pPr>
            <a:r>
              <a:rPr lang="en-US" sz="2600" dirty="0" smtClean="0">
                <a:solidFill>
                  <a:schemeClr val="bg1"/>
                </a:solidFill>
              </a:rPr>
              <a:t>You are free to copy, distribute and transmit the work under the following conditions:</a:t>
            </a:r>
            <a:endParaRPr lang="es-ES" sz="2600" dirty="0" smtClean="0">
              <a:solidFill>
                <a:schemeClr val="bg1"/>
              </a:solidFill>
            </a:endParaRPr>
          </a:p>
          <a:p>
            <a:pPr algn="just"/>
            <a:r>
              <a:rPr lang="en-US" sz="2600" b="1" dirty="0" smtClean="0">
                <a:solidFill>
                  <a:schemeClr val="bg1"/>
                </a:solidFill>
              </a:rPr>
              <a:t>Attribution</a:t>
            </a:r>
            <a:r>
              <a:rPr lang="en-US" sz="2600" dirty="0" smtClean="0">
                <a:solidFill>
                  <a:schemeClr val="bg1"/>
                </a:solidFill>
              </a:rPr>
              <a:t> — You must attribute the work in the manner specified by the author or licensor (but not in any way that suggests that they endorse you or your use of the work). </a:t>
            </a:r>
            <a:endParaRPr lang="es-ES" sz="2600" dirty="0" smtClean="0">
              <a:solidFill>
                <a:schemeClr val="bg1"/>
              </a:solidFill>
            </a:endParaRPr>
          </a:p>
          <a:p>
            <a:pPr algn="just"/>
            <a:r>
              <a:rPr lang="en-US" sz="2600" b="1" dirty="0" smtClean="0">
                <a:solidFill>
                  <a:schemeClr val="bg1"/>
                </a:solidFill>
              </a:rPr>
              <a:t>Non commercial</a:t>
            </a:r>
            <a:r>
              <a:rPr lang="en-US" sz="2600" dirty="0" smtClean="0">
                <a:solidFill>
                  <a:schemeClr val="bg1"/>
                </a:solidFill>
              </a:rPr>
              <a:t> — You may not use this work for commercial purposes. </a:t>
            </a:r>
          </a:p>
          <a:p>
            <a:endParaRPr lang="en-US" dirty="0" smtClean="0">
              <a:solidFill>
                <a:schemeClr val="bg1"/>
              </a:solidFill>
            </a:endParaRPr>
          </a:p>
          <a:p>
            <a:endParaRPr lang="en-US" dirty="0" smtClean="0">
              <a:solidFill>
                <a:schemeClr val="bg1"/>
              </a:solidFill>
            </a:endParaRPr>
          </a:p>
          <a:p>
            <a:pPr>
              <a:buNone/>
            </a:pPr>
            <a:endParaRPr lang="en-US" dirty="0" smtClean="0">
              <a:solidFill>
                <a:schemeClr val="bg1"/>
              </a:solidFill>
            </a:endParaRPr>
          </a:p>
          <a:p>
            <a:pPr algn="ctr">
              <a:buNone/>
            </a:pPr>
            <a:r>
              <a:rPr lang="es-ES" sz="2600" dirty="0" err="1" smtClean="0">
                <a:solidFill>
                  <a:schemeClr val="bg1"/>
                </a:solidFill>
                <a:hlinkClick r:id="rId2"/>
              </a:rPr>
              <a:t>http://ilg.usc.es/</a:t>
            </a:r>
            <a:endParaRPr lang="es-ES" sz="2600" dirty="0" smtClean="0">
              <a:solidFill>
                <a:schemeClr val="bg1"/>
              </a:solidFill>
            </a:endParaRPr>
          </a:p>
          <a:p>
            <a:pPr>
              <a:buNone/>
            </a:pPr>
            <a:endParaRPr lang="es-ES" dirty="0">
              <a:solidFill>
                <a:schemeClr val="bg1"/>
              </a:solidFill>
            </a:endParaRPr>
          </a:p>
        </p:txBody>
      </p:sp>
      <p:pic>
        <p:nvPicPr>
          <p:cNvPr id="4" name="3 Imagen" descr="índice.jpg"/>
          <p:cNvPicPr>
            <a:picLocks noChangeAspect="1"/>
          </p:cNvPicPr>
          <p:nvPr/>
        </p:nvPicPr>
        <p:blipFill>
          <a:blip r:embed="rId3" cstate="print"/>
          <a:stretch>
            <a:fillRect/>
          </a:stretch>
        </p:blipFill>
        <p:spPr>
          <a:xfrm>
            <a:off x="467544" y="3720163"/>
            <a:ext cx="1440160" cy="500925"/>
          </a:xfrm>
          <a:prstGeom prst="rect">
            <a:avLst/>
          </a:prstGeom>
        </p:spPr>
      </p:pic>
      <p:pic>
        <p:nvPicPr>
          <p:cNvPr id="6" name="5 Imagen" descr="logo_ux_bn.jpg"/>
          <p:cNvPicPr>
            <a:picLocks noChangeAspect="1"/>
          </p:cNvPicPr>
          <p:nvPr/>
        </p:nvPicPr>
        <p:blipFill>
          <a:blip r:embed="rId4" cstate="print"/>
          <a:stretch>
            <a:fillRect/>
          </a:stretch>
        </p:blipFill>
        <p:spPr>
          <a:xfrm>
            <a:off x="4211960" y="5589240"/>
            <a:ext cx="720080" cy="466531"/>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714202"/>
          </a:xfrm>
        </p:spPr>
        <p:txBody>
          <a:bodyPr>
            <a:normAutofit/>
          </a:bodyPr>
          <a:lstStyle/>
          <a:p>
            <a:r>
              <a:rPr lang="es-ES" u="sng" smtClean="0">
                <a:solidFill>
                  <a:schemeClr val="bg1"/>
                </a:solidFill>
              </a:rPr>
              <a:t>Avaliación da corrección</a:t>
            </a:r>
            <a:endParaRPr lang="es-ES" u="sng" dirty="0">
              <a:solidFill>
                <a:schemeClr val="bg1"/>
              </a:solidFill>
            </a:endParaRPr>
          </a:p>
        </p:txBody>
      </p:sp>
      <p:sp>
        <p:nvSpPr>
          <p:cNvPr id="3" name="2 Marcador de contenido"/>
          <p:cNvSpPr>
            <a:spLocks noGrp="1"/>
          </p:cNvSpPr>
          <p:nvPr>
            <p:ph idx="1"/>
          </p:nvPr>
        </p:nvSpPr>
        <p:spPr>
          <a:xfrm>
            <a:off x="467544" y="1916832"/>
            <a:ext cx="8229600" cy="4536504"/>
          </a:xfrm>
        </p:spPr>
        <p:txBody>
          <a:bodyPr/>
          <a:lstStyle/>
          <a:p>
            <a:endParaRPr lang="es-ES" i="1" smtClean="0"/>
          </a:p>
          <a:p>
            <a:pPr marL="0" indent="0" algn="ctr">
              <a:buNone/>
            </a:pPr>
            <a:r>
              <a:rPr lang="es-ES" i="1" smtClean="0">
                <a:solidFill>
                  <a:schemeClr val="bg1"/>
                </a:solidFill>
              </a:rPr>
              <a:t>Onde cre que se fala mellor o galego?</a:t>
            </a:r>
            <a:endParaRPr lang="es-ES" i="1" dirty="0">
              <a:solidFill>
                <a:schemeClr val="bg1"/>
              </a:solidFill>
            </a:endParaRPr>
          </a:p>
        </p:txBody>
      </p:sp>
      <p:sp>
        <p:nvSpPr>
          <p:cNvPr id="5" name="4 CuadroTexto"/>
          <p:cNvSpPr txBox="1"/>
          <p:nvPr/>
        </p:nvSpPr>
        <p:spPr>
          <a:xfrm>
            <a:off x="683568" y="4293096"/>
            <a:ext cx="2520280" cy="584775"/>
          </a:xfrm>
          <a:prstGeom prst="rect">
            <a:avLst/>
          </a:prstGeom>
          <a:noFill/>
        </p:spPr>
        <p:txBody>
          <a:bodyPr wrap="square" rtlCol="0">
            <a:spAutoFit/>
          </a:bodyPr>
          <a:lstStyle/>
          <a:p>
            <a:r>
              <a:rPr lang="es-ES" sz="3200" dirty="0" smtClean="0">
                <a:solidFill>
                  <a:schemeClr val="bg1"/>
                </a:solidFill>
              </a:rPr>
              <a:t>       1. </a:t>
            </a:r>
            <a:r>
              <a:rPr lang="es-ES" sz="3200" dirty="0" err="1" smtClean="0">
                <a:solidFill>
                  <a:schemeClr val="bg1"/>
                </a:solidFill>
              </a:rPr>
              <a:t>Vilar</a:t>
            </a:r>
            <a:endParaRPr lang="es-ES" sz="3200" dirty="0">
              <a:solidFill>
                <a:schemeClr val="bg1"/>
              </a:solidFill>
            </a:endParaRPr>
          </a:p>
        </p:txBody>
      </p:sp>
      <p:sp>
        <p:nvSpPr>
          <p:cNvPr id="7" name="6 CuadroTexto"/>
          <p:cNvSpPr txBox="1"/>
          <p:nvPr/>
        </p:nvSpPr>
        <p:spPr>
          <a:xfrm>
            <a:off x="626729" y="5004465"/>
            <a:ext cx="3312368" cy="584775"/>
          </a:xfrm>
          <a:prstGeom prst="rect">
            <a:avLst/>
          </a:prstGeom>
          <a:noFill/>
        </p:spPr>
        <p:txBody>
          <a:bodyPr wrap="square" rtlCol="0">
            <a:spAutoFit/>
          </a:bodyPr>
          <a:lstStyle/>
          <a:p>
            <a:r>
              <a:rPr lang="es-ES" sz="3200" dirty="0" smtClean="0">
                <a:solidFill>
                  <a:schemeClr val="bg1"/>
                </a:solidFill>
              </a:rPr>
              <a:t>       2. A </a:t>
            </a:r>
            <a:r>
              <a:rPr lang="es-ES" sz="3200" dirty="0" err="1" smtClean="0">
                <a:solidFill>
                  <a:schemeClr val="bg1"/>
                </a:solidFill>
              </a:rPr>
              <a:t>Xironda</a:t>
            </a:r>
            <a:endParaRPr lang="es-ES" sz="3200" dirty="0">
              <a:solidFill>
                <a:schemeClr val="bg1"/>
              </a:solidFill>
            </a:endParaRPr>
          </a:p>
        </p:txBody>
      </p:sp>
      <p:sp>
        <p:nvSpPr>
          <p:cNvPr id="8" name="7 CuadroTexto"/>
          <p:cNvSpPr txBox="1"/>
          <p:nvPr/>
        </p:nvSpPr>
        <p:spPr>
          <a:xfrm>
            <a:off x="645096" y="5805264"/>
            <a:ext cx="3312368" cy="584775"/>
          </a:xfrm>
          <a:prstGeom prst="rect">
            <a:avLst/>
          </a:prstGeom>
          <a:noFill/>
        </p:spPr>
        <p:txBody>
          <a:bodyPr wrap="square" rtlCol="0">
            <a:spAutoFit/>
          </a:bodyPr>
          <a:lstStyle/>
          <a:p>
            <a:r>
              <a:rPr lang="es-ES" sz="3200" dirty="0" smtClean="0">
                <a:solidFill>
                  <a:schemeClr val="bg1"/>
                </a:solidFill>
              </a:rPr>
              <a:t>       3.</a:t>
            </a:r>
            <a:r>
              <a:rPr lang="es-ES" sz="3200" dirty="0">
                <a:solidFill>
                  <a:schemeClr val="bg1"/>
                </a:solidFill>
              </a:rPr>
              <a:t> </a:t>
            </a:r>
            <a:r>
              <a:rPr lang="es-ES" sz="3200" dirty="0" err="1" smtClean="0">
                <a:solidFill>
                  <a:schemeClr val="bg1"/>
                </a:solidFill>
              </a:rPr>
              <a:t>Tosende</a:t>
            </a:r>
            <a:endParaRPr lang="es-ES" sz="3200" dirty="0">
              <a:solidFill>
                <a:schemeClr val="bg1"/>
              </a:solidFill>
            </a:endParaRPr>
          </a:p>
        </p:txBody>
      </p:sp>
      <p:pic>
        <p:nvPicPr>
          <p:cNvPr id="9" name="1. Vilar (Calvos de Randín)_corrección.wav">
            <a:hlinkClick r:id="" action="ppaction://media"/>
          </p:cNvPr>
          <p:cNvPicPr>
            <a:picLocks noRot="1" noChangeAspect="1"/>
          </p:cNvPicPr>
          <p:nvPr>
            <a:wavAudioFile r:embed="rId1" name="1. Vilar (Calvos de Randín)_corrección.wav"/>
          </p:nvPr>
        </p:nvPicPr>
        <p:blipFill>
          <a:blip r:embed="rId5" cstate="print"/>
          <a:stretch>
            <a:fillRect/>
          </a:stretch>
        </p:blipFill>
        <p:spPr>
          <a:xfrm>
            <a:off x="3635896" y="4437112"/>
            <a:ext cx="304800" cy="304800"/>
          </a:xfrm>
          <a:prstGeom prst="rect">
            <a:avLst/>
          </a:prstGeom>
        </p:spPr>
      </p:pic>
      <p:pic>
        <p:nvPicPr>
          <p:cNvPr id="10" name="2. A Xironda (Cualedro)_corrección.wav">
            <a:hlinkClick r:id="" action="ppaction://media"/>
          </p:cNvPr>
          <p:cNvPicPr>
            <a:picLocks noRot="1" noChangeAspect="1"/>
          </p:cNvPicPr>
          <p:nvPr>
            <a:wavAudioFile r:embed="rId2" name="2. A Xironda (Cualedro)_corrección.wav"/>
          </p:nvPr>
        </p:nvPicPr>
        <p:blipFill>
          <a:blip r:embed="rId6" cstate="print"/>
          <a:stretch>
            <a:fillRect/>
          </a:stretch>
        </p:blipFill>
        <p:spPr>
          <a:xfrm>
            <a:off x="3635896" y="5229200"/>
            <a:ext cx="304800" cy="304800"/>
          </a:xfrm>
          <a:prstGeom prst="rect">
            <a:avLst/>
          </a:prstGeom>
        </p:spPr>
      </p:pic>
      <p:pic>
        <p:nvPicPr>
          <p:cNvPr id="11" name="3.Tosende (Baltar)_corrección.wav">
            <a:hlinkClick r:id="" action="ppaction://media"/>
          </p:cNvPr>
          <p:cNvPicPr>
            <a:picLocks noRot="1" noChangeAspect="1"/>
          </p:cNvPicPr>
          <p:nvPr>
            <a:wavAudioFile r:embed="rId3" name="3.Tosende (Baltar)_corrección.wav"/>
          </p:nvPr>
        </p:nvPicPr>
        <p:blipFill>
          <a:blip r:embed="rId6" cstate="print"/>
          <a:stretch>
            <a:fillRect/>
          </a:stretch>
        </p:blipFill>
        <p:spPr>
          <a:xfrm>
            <a:off x="3635896" y="6021288"/>
            <a:ext cx="304800" cy="304800"/>
          </a:xfrm>
          <a:prstGeom prst="rect">
            <a:avLst/>
          </a:prstGeom>
        </p:spPr>
      </p:pic>
    </p:spTree>
    <p:extLst>
      <p:ext uri="{BB962C8B-B14F-4D97-AF65-F5344CB8AC3E}">
        <p14:creationId xmlns="" xmlns:p14="http://schemas.microsoft.com/office/powerpoint/2010/main" val="404838064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0972" fill="hold"/>
                                        <p:tgtEl>
                                          <p:spTgt spid="9"/>
                                        </p:tgtEl>
                                      </p:cBhvr>
                                    </p:cmd>
                                  </p:childTnLst>
                                </p:cTn>
                              </p:par>
                            </p:childTnLst>
                          </p:cTn>
                        </p:par>
                      </p:childTnLst>
                    </p:cTn>
                  </p:par>
                </p:childTnLst>
              </p:cTn>
              <p:nextCondLst>
                <p:cond evt="onClick" delay="0">
                  <p:tgtEl>
                    <p:spTgt spid="9"/>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seq concurrent="1" nextAc="seek">
              <p:cTn id="8" restart="whenNotActive" fill="hold" evtFilter="cancelBubble" nodeType="interactiveSeq">
                <p:stCondLst>
                  <p:cond evt="onClick" delay="0">
                    <p:tgtEl>
                      <p:spTgt spid="10"/>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48353" fill="hold"/>
                                        <p:tgtEl>
                                          <p:spTgt spid="10"/>
                                        </p:tgtEl>
                                      </p:cBhvr>
                                    </p:cmd>
                                  </p:childTnLst>
                                </p:cTn>
                              </p:par>
                            </p:childTnLst>
                          </p:cTn>
                        </p:par>
                      </p:childTnLst>
                    </p:cTn>
                  </p:par>
                </p:childTnLst>
              </p:cTn>
              <p:nextCondLst>
                <p:cond evt="onClick" delay="0">
                  <p:tgtEl>
                    <p:spTgt spid="10"/>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10"/>
                </p:tgtEl>
              </p:cMediaNode>
            </p:audio>
            <p:seq concurrent="1" nextAc="seek">
              <p:cTn id="14" restart="whenNotActive" fill="hold" evtFilter="cancelBubble" nodeType="interactiveSeq">
                <p:stCondLst>
                  <p:cond evt="onClick" delay="0">
                    <p:tgtEl>
                      <p:spTgt spid="11"/>
                    </p:tgtEl>
                  </p:cond>
                </p:stCondLst>
                <p:endSync evt="end" delay="0">
                  <p:rtn val="all"/>
                </p:endSync>
                <p:childTnLst>
                  <p:par>
                    <p:cTn id="15" fill="hold">
                      <p:stCondLst>
                        <p:cond delay="0"/>
                      </p:stCondLst>
                      <p:childTnLst>
                        <p:par>
                          <p:cTn id="16" fill="hold">
                            <p:stCondLst>
                              <p:cond delay="0"/>
                            </p:stCondLst>
                            <p:childTnLst>
                              <p:par>
                                <p:cTn id="17" presetID="1" presetClass="mediacall" presetSubtype="0" fill="hold" nodeType="clickEffect">
                                  <p:stCondLst>
                                    <p:cond delay="0"/>
                                  </p:stCondLst>
                                  <p:childTnLst>
                                    <p:cmd type="call" cmd="playFrom(0.0)">
                                      <p:cBhvr>
                                        <p:cTn id="18" dur="33228" fill="hold"/>
                                        <p:tgtEl>
                                          <p:spTgt spid="11"/>
                                        </p:tgtEl>
                                      </p:cBhvr>
                                    </p:cmd>
                                  </p:childTnLst>
                                </p:cTn>
                              </p:par>
                            </p:childTnLst>
                          </p:cTn>
                        </p:par>
                      </p:childTnLst>
                    </p:cTn>
                  </p:par>
                </p:childTnLst>
              </p:cTn>
              <p:nextCondLst>
                <p:cond evt="onClick" delay="0">
                  <p:tgtEl>
                    <p:spTgt spid="11"/>
                  </p:tgtEl>
                </p:cond>
              </p:nextCondLst>
            </p:seq>
            <p:audio>
              <p:cMediaNode>
                <p:cTn id="19" fill="hold" display="0">
                  <p:stCondLst>
                    <p:cond delay="indefinite"/>
                  </p:stCondLst>
                  <p:endCondLst>
                    <p:cond evt="onNext" delay="0">
                      <p:tgtEl>
                        <p:sldTgt/>
                      </p:tgtEl>
                    </p:cond>
                    <p:cond evt="onPrev" delay="0">
                      <p:tgtEl>
                        <p:sldTgt/>
                      </p:tgtEl>
                    </p:cond>
                    <p:cond evt="onStopAudio" delay="0">
                      <p:tgtEl>
                        <p:sldTgt/>
                      </p:tgtEl>
                    </p:cond>
                  </p:endCondLst>
                </p:cTn>
                <p:tgtEl>
                  <p:spTgt spid="11"/>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570186"/>
          </a:xfrm>
        </p:spPr>
        <p:txBody>
          <a:bodyPr/>
          <a:lstStyle/>
          <a:p>
            <a:r>
              <a:rPr lang="gl-ES" u="sng" dirty="0" smtClean="0">
                <a:solidFill>
                  <a:schemeClr val="bg1"/>
                </a:solidFill>
              </a:rPr>
              <a:t>Avaliación da </a:t>
            </a:r>
            <a:r>
              <a:rPr lang="gl-ES" u="sng" dirty="0" err="1" smtClean="0">
                <a:solidFill>
                  <a:schemeClr val="bg1"/>
                </a:solidFill>
              </a:rPr>
              <a:t>agradabilidade</a:t>
            </a:r>
            <a:endParaRPr lang="gl-ES" u="sng" dirty="0">
              <a:solidFill>
                <a:schemeClr val="bg1"/>
              </a:solidFill>
            </a:endParaRPr>
          </a:p>
        </p:txBody>
      </p:sp>
      <p:sp>
        <p:nvSpPr>
          <p:cNvPr id="3" name="2 Marcador de contenido"/>
          <p:cNvSpPr>
            <a:spLocks noGrp="1"/>
          </p:cNvSpPr>
          <p:nvPr>
            <p:ph idx="1"/>
          </p:nvPr>
        </p:nvSpPr>
        <p:spPr/>
        <p:txBody>
          <a:bodyPr/>
          <a:lstStyle/>
          <a:p>
            <a:pPr marL="0" indent="0">
              <a:buNone/>
            </a:pPr>
            <a:endParaRPr lang="es-ES" dirty="0" smtClean="0"/>
          </a:p>
          <a:p>
            <a:pPr marL="0" indent="0">
              <a:buNone/>
            </a:pPr>
            <a:endParaRPr lang="es-ES" dirty="0"/>
          </a:p>
          <a:p>
            <a:pPr marL="0" indent="0" algn="ctr">
              <a:buNone/>
            </a:pPr>
            <a:r>
              <a:rPr lang="es-ES" i="1" dirty="0" err="1" smtClean="0">
                <a:solidFill>
                  <a:schemeClr val="bg1"/>
                </a:solidFill>
              </a:rPr>
              <a:t>Onde</a:t>
            </a:r>
            <a:r>
              <a:rPr lang="es-ES" i="1" dirty="0" smtClean="0">
                <a:solidFill>
                  <a:schemeClr val="bg1"/>
                </a:solidFill>
              </a:rPr>
              <a:t> </a:t>
            </a:r>
            <a:r>
              <a:rPr lang="es-ES" i="1" dirty="0" err="1" smtClean="0">
                <a:solidFill>
                  <a:schemeClr val="bg1"/>
                </a:solidFill>
              </a:rPr>
              <a:t>lle</a:t>
            </a:r>
            <a:r>
              <a:rPr lang="es-ES" i="1" dirty="0" smtClean="0">
                <a:solidFill>
                  <a:schemeClr val="bg1"/>
                </a:solidFill>
              </a:rPr>
              <a:t> parece que se fala o </a:t>
            </a:r>
            <a:r>
              <a:rPr lang="es-ES" i="1" dirty="0" err="1" smtClean="0">
                <a:solidFill>
                  <a:schemeClr val="bg1"/>
                </a:solidFill>
              </a:rPr>
              <a:t>galego</a:t>
            </a:r>
            <a:r>
              <a:rPr lang="es-ES" i="1" dirty="0" smtClean="0">
                <a:solidFill>
                  <a:schemeClr val="bg1"/>
                </a:solidFill>
              </a:rPr>
              <a:t> </a:t>
            </a:r>
            <a:r>
              <a:rPr lang="es-ES" i="1" dirty="0" err="1" smtClean="0">
                <a:solidFill>
                  <a:schemeClr val="bg1"/>
                </a:solidFill>
              </a:rPr>
              <a:t>máis</a:t>
            </a:r>
            <a:r>
              <a:rPr lang="es-ES" i="1" dirty="0" smtClean="0">
                <a:solidFill>
                  <a:schemeClr val="bg1"/>
                </a:solidFill>
              </a:rPr>
              <a:t>  bonito?</a:t>
            </a:r>
            <a:endParaRPr lang="es-ES" i="1" dirty="0">
              <a:solidFill>
                <a:schemeClr val="bg1"/>
              </a:solidFill>
            </a:endParaRPr>
          </a:p>
        </p:txBody>
      </p:sp>
      <p:sp>
        <p:nvSpPr>
          <p:cNvPr id="4" name="3 CuadroTexto"/>
          <p:cNvSpPr txBox="1"/>
          <p:nvPr/>
        </p:nvSpPr>
        <p:spPr>
          <a:xfrm>
            <a:off x="755576" y="5038716"/>
            <a:ext cx="2304256" cy="584775"/>
          </a:xfrm>
          <a:prstGeom prst="rect">
            <a:avLst/>
          </a:prstGeom>
          <a:noFill/>
        </p:spPr>
        <p:txBody>
          <a:bodyPr wrap="square" rtlCol="0">
            <a:spAutoFit/>
          </a:bodyPr>
          <a:lstStyle/>
          <a:p>
            <a:r>
              <a:rPr lang="es-ES" sz="3200" dirty="0" smtClean="0">
                <a:solidFill>
                  <a:schemeClr val="bg1"/>
                </a:solidFill>
              </a:rPr>
              <a:t>   4. </a:t>
            </a:r>
            <a:r>
              <a:rPr lang="es-ES" sz="3200" dirty="0" err="1" smtClean="0">
                <a:solidFill>
                  <a:schemeClr val="bg1"/>
                </a:solidFill>
              </a:rPr>
              <a:t>Grou</a:t>
            </a:r>
            <a:r>
              <a:rPr lang="es-ES" sz="3200" dirty="0" smtClean="0">
                <a:solidFill>
                  <a:schemeClr val="bg1"/>
                </a:solidFill>
              </a:rPr>
              <a:t> </a:t>
            </a:r>
            <a:endParaRPr lang="es-ES" sz="3200" dirty="0">
              <a:solidFill>
                <a:schemeClr val="bg1"/>
              </a:solidFill>
            </a:endParaRPr>
          </a:p>
        </p:txBody>
      </p:sp>
      <p:sp>
        <p:nvSpPr>
          <p:cNvPr id="7" name="6 CuadroTexto"/>
          <p:cNvSpPr txBox="1"/>
          <p:nvPr/>
        </p:nvSpPr>
        <p:spPr>
          <a:xfrm>
            <a:off x="754022" y="5694784"/>
            <a:ext cx="3296534" cy="584775"/>
          </a:xfrm>
          <a:prstGeom prst="rect">
            <a:avLst/>
          </a:prstGeom>
          <a:noFill/>
        </p:spPr>
        <p:txBody>
          <a:bodyPr wrap="square" rtlCol="0">
            <a:spAutoFit/>
          </a:bodyPr>
          <a:lstStyle/>
          <a:p>
            <a:r>
              <a:rPr lang="es-ES" sz="3200" dirty="0" smtClean="0">
                <a:solidFill>
                  <a:schemeClr val="bg1"/>
                </a:solidFill>
              </a:rPr>
              <a:t>   5. </a:t>
            </a:r>
            <a:r>
              <a:rPr lang="es-ES" sz="3200" dirty="0" err="1" smtClean="0">
                <a:solidFill>
                  <a:schemeClr val="bg1"/>
                </a:solidFill>
              </a:rPr>
              <a:t>Guntumil</a:t>
            </a:r>
            <a:endParaRPr lang="es-ES" sz="3200" dirty="0">
              <a:solidFill>
                <a:schemeClr val="bg1"/>
              </a:solidFill>
            </a:endParaRPr>
          </a:p>
        </p:txBody>
      </p:sp>
      <p:pic>
        <p:nvPicPr>
          <p:cNvPr id="6" name="4. Grou (Lobios)_corrección.wav">
            <a:hlinkClick r:id="" action="ppaction://media"/>
          </p:cNvPr>
          <p:cNvPicPr>
            <a:picLocks noRot="1" noChangeAspect="1"/>
          </p:cNvPicPr>
          <p:nvPr>
            <a:wavAudioFile r:embed="rId1" name="4. Grou (Lobios)_corrección.wav"/>
          </p:nvPr>
        </p:nvPicPr>
        <p:blipFill>
          <a:blip r:embed="rId4" cstate="print"/>
          <a:stretch>
            <a:fillRect/>
          </a:stretch>
        </p:blipFill>
        <p:spPr>
          <a:xfrm>
            <a:off x="3419872" y="5229200"/>
            <a:ext cx="304800" cy="304800"/>
          </a:xfrm>
          <a:prstGeom prst="rect">
            <a:avLst/>
          </a:prstGeom>
        </p:spPr>
      </p:pic>
      <p:pic>
        <p:nvPicPr>
          <p:cNvPr id="8" name="5. Guntumil (Muíños)_agradabilidade.wav">
            <a:hlinkClick r:id="" action="ppaction://media"/>
          </p:cNvPr>
          <p:cNvPicPr>
            <a:picLocks noRot="1" noChangeAspect="1"/>
          </p:cNvPicPr>
          <p:nvPr>
            <a:wavAudioFile r:embed="rId2" name="5. Guntumil (Muíños)_agradabilidade.wav"/>
          </p:nvPr>
        </p:nvPicPr>
        <p:blipFill>
          <a:blip r:embed="rId4" cstate="print"/>
          <a:stretch>
            <a:fillRect/>
          </a:stretch>
        </p:blipFill>
        <p:spPr>
          <a:xfrm>
            <a:off x="3419872" y="5877272"/>
            <a:ext cx="304800" cy="304800"/>
          </a:xfrm>
          <a:prstGeom prst="rect">
            <a:avLst/>
          </a:prstGeom>
        </p:spPr>
      </p:pic>
    </p:spTree>
    <p:extLst>
      <p:ext uri="{BB962C8B-B14F-4D97-AF65-F5344CB8AC3E}">
        <p14:creationId xmlns="" xmlns:p14="http://schemas.microsoft.com/office/powerpoint/2010/main" val="223159783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1630"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4337" fill="hold"/>
                                        <p:tgtEl>
                                          <p:spTgt spid="8"/>
                                        </p:tgtEl>
                                      </p:cBhvr>
                                    </p:cmd>
                                  </p:childTnLst>
                                </p:cTn>
                              </p:par>
                            </p:childTnLst>
                          </p:cTn>
                        </p:par>
                      </p:childTnLst>
                    </p:cTn>
                  </p:par>
                </p:childTnLst>
              </p:cTn>
              <p:nextCondLst>
                <p:cond evt="onClick" delay="0">
                  <p:tgtEl>
                    <p:spTgt spid="8"/>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2074242"/>
          </a:xfrm>
        </p:spPr>
        <p:txBody>
          <a:bodyPr>
            <a:normAutofit fontScale="90000"/>
          </a:bodyPr>
          <a:lstStyle/>
          <a:p>
            <a:r>
              <a:rPr lang="es-ES" dirty="0" smtClean="0">
                <a:solidFill>
                  <a:schemeClr val="bg1"/>
                </a:solidFill>
              </a:rPr>
              <a:t>Caracterización da </a:t>
            </a:r>
            <a:r>
              <a:rPr lang="es-ES" dirty="0" err="1" smtClean="0">
                <a:solidFill>
                  <a:schemeClr val="bg1"/>
                </a:solidFill>
              </a:rPr>
              <a:t>identidade</a:t>
            </a:r>
            <a:r>
              <a:rPr lang="es-ES" dirty="0" smtClean="0">
                <a:solidFill>
                  <a:schemeClr val="bg1"/>
                </a:solidFill>
              </a:rPr>
              <a:t> lingüística dos portugueses segundo os informantes</a:t>
            </a:r>
            <a:endParaRPr lang="es-ES" dirty="0">
              <a:solidFill>
                <a:schemeClr val="bg1"/>
              </a:solidFill>
            </a:endParaRPr>
          </a:p>
        </p:txBody>
      </p:sp>
      <p:sp>
        <p:nvSpPr>
          <p:cNvPr id="3" name="2 Marcador de contenido"/>
          <p:cNvSpPr>
            <a:spLocks noGrp="1"/>
          </p:cNvSpPr>
          <p:nvPr>
            <p:ph idx="1"/>
          </p:nvPr>
        </p:nvSpPr>
        <p:spPr>
          <a:xfrm>
            <a:off x="457200" y="2636912"/>
            <a:ext cx="8229600" cy="3744416"/>
          </a:xfrm>
        </p:spPr>
        <p:txBody>
          <a:bodyPr>
            <a:normAutofit fontScale="85000" lnSpcReduction="20000"/>
          </a:bodyPr>
          <a:lstStyle/>
          <a:p>
            <a:pPr marL="0" indent="0" algn="ctr">
              <a:buNone/>
            </a:pPr>
            <a:r>
              <a:rPr lang="gl-ES" dirty="0" smtClean="0">
                <a:solidFill>
                  <a:schemeClr val="bg1"/>
                </a:solidFill>
              </a:rPr>
              <a:t>Reflexión metalingüística básica sobre o parecido ou a diferenza entre as linguas. </a:t>
            </a:r>
          </a:p>
          <a:p>
            <a:pPr marL="0" indent="0" algn="ctr">
              <a:buNone/>
            </a:pPr>
            <a:endParaRPr lang="gl-ES" dirty="0" smtClean="0">
              <a:solidFill>
                <a:schemeClr val="bg1"/>
              </a:solidFill>
            </a:endParaRPr>
          </a:p>
          <a:p>
            <a:pPr marL="0" indent="0" algn="ctr">
              <a:buNone/>
            </a:pPr>
            <a:r>
              <a:rPr lang="gl-ES" dirty="0" smtClean="0">
                <a:solidFill>
                  <a:schemeClr val="bg1"/>
                </a:solidFill>
              </a:rPr>
              <a:t>CONDICIONANTES</a:t>
            </a:r>
          </a:p>
          <a:p>
            <a:pPr marL="0" indent="0" algn="ctr">
              <a:buNone/>
            </a:pPr>
            <a:r>
              <a:rPr lang="gl-ES" dirty="0">
                <a:solidFill>
                  <a:schemeClr val="bg1"/>
                </a:solidFill>
              </a:rPr>
              <a:t> </a:t>
            </a:r>
            <a:r>
              <a:rPr lang="gl-ES" dirty="0" smtClean="0">
                <a:solidFill>
                  <a:schemeClr val="bg1"/>
                </a:solidFill>
              </a:rPr>
              <a:t>Bagaxe sociocultural ------- Intelixibilidade</a:t>
            </a:r>
          </a:p>
          <a:p>
            <a:pPr marL="0" indent="0" algn="ctr">
              <a:buNone/>
            </a:pPr>
            <a:endParaRPr lang="gl-ES" dirty="0" smtClean="0">
              <a:solidFill>
                <a:schemeClr val="bg1"/>
              </a:solidFill>
            </a:endParaRPr>
          </a:p>
          <a:p>
            <a:pPr marL="0" indent="0">
              <a:buNone/>
            </a:pPr>
            <a:endParaRPr lang="gl-ES" dirty="0">
              <a:solidFill>
                <a:schemeClr val="bg1"/>
              </a:solidFill>
            </a:endParaRPr>
          </a:p>
          <a:p>
            <a:pPr marL="0" indent="0">
              <a:buNone/>
            </a:pPr>
            <a:r>
              <a:rPr lang="gl-ES" dirty="0" smtClean="0">
                <a:solidFill>
                  <a:schemeClr val="bg1"/>
                </a:solidFill>
              </a:rPr>
              <a:t>   6. Espiño</a:t>
            </a:r>
          </a:p>
          <a:p>
            <a:pPr marL="0" indent="0">
              <a:buNone/>
            </a:pPr>
            <a:r>
              <a:rPr lang="gl-ES" dirty="0" smtClean="0">
                <a:solidFill>
                  <a:schemeClr val="bg1"/>
                </a:solidFill>
              </a:rPr>
              <a:t>   7. Grou </a:t>
            </a:r>
            <a:endParaRPr lang="gl-ES" dirty="0">
              <a:solidFill>
                <a:schemeClr val="bg1"/>
              </a:solidFill>
            </a:endParaRPr>
          </a:p>
        </p:txBody>
      </p:sp>
      <p:pic>
        <p:nvPicPr>
          <p:cNvPr id="4" name="6. Espiño (Oímbra)_diferenza.wav">
            <a:hlinkClick r:id="" action="ppaction://media"/>
          </p:cNvPr>
          <p:cNvPicPr>
            <a:picLocks noRot="1" noChangeAspect="1"/>
          </p:cNvPicPr>
          <p:nvPr>
            <a:wavAudioFile r:embed="rId1" name="6. Espiño (Oímbra)_diferenza.wav"/>
          </p:nvPr>
        </p:nvPicPr>
        <p:blipFill>
          <a:blip r:embed="rId4" cstate="print"/>
          <a:stretch>
            <a:fillRect/>
          </a:stretch>
        </p:blipFill>
        <p:spPr>
          <a:xfrm>
            <a:off x="2339752" y="5517232"/>
            <a:ext cx="304800" cy="304800"/>
          </a:xfrm>
          <a:prstGeom prst="rect">
            <a:avLst/>
          </a:prstGeom>
        </p:spPr>
      </p:pic>
      <p:pic>
        <p:nvPicPr>
          <p:cNvPr id="5" name="7. Grou (Lobios)_diferenza.wav">
            <a:hlinkClick r:id="" action="ppaction://media"/>
          </p:cNvPr>
          <p:cNvPicPr>
            <a:picLocks noRot="1" noChangeAspect="1"/>
          </p:cNvPicPr>
          <p:nvPr>
            <a:wavAudioFile r:embed="rId2" name="7. Grou (Lobios)_diferenza.wav"/>
          </p:nvPr>
        </p:nvPicPr>
        <p:blipFill>
          <a:blip r:embed="rId5" cstate="print"/>
          <a:stretch>
            <a:fillRect/>
          </a:stretch>
        </p:blipFill>
        <p:spPr>
          <a:xfrm>
            <a:off x="2339752" y="5949280"/>
            <a:ext cx="304800" cy="304800"/>
          </a:xfrm>
          <a:prstGeom prst="rect">
            <a:avLst/>
          </a:prstGeom>
        </p:spPr>
      </p:pic>
    </p:spTree>
    <p:extLst>
      <p:ext uri="{BB962C8B-B14F-4D97-AF65-F5344CB8AC3E}">
        <p14:creationId xmlns="" xmlns:p14="http://schemas.microsoft.com/office/powerpoint/2010/main" val="22607887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2152"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7419" fill="hold"/>
                                        <p:tgtEl>
                                          <p:spTgt spid="5"/>
                                        </p:tgtEl>
                                      </p:cBhvr>
                                    </p:cmd>
                                  </p:childTnLst>
                                </p:cTn>
                              </p:par>
                            </p:childTnLst>
                          </p:cTn>
                        </p:par>
                      </p:childTnLst>
                    </p:cTn>
                  </p:par>
                </p:childTnLst>
              </p:cTn>
              <p:nextCondLst>
                <p:cond evt="onClick" delay="0">
                  <p:tgtEl>
                    <p:spTgt spid="5"/>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u="sng" dirty="0" err="1" smtClean="0">
                <a:solidFill>
                  <a:schemeClr val="bg1"/>
                </a:solidFill>
              </a:rPr>
              <a:t>Avaliación</a:t>
            </a:r>
            <a:r>
              <a:rPr lang="es-ES" u="sng" dirty="0" smtClean="0">
                <a:solidFill>
                  <a:schemeClr val="bg1"/>
                </a:solidFill>
              </a:rPr>
              <a:t> da identificación lingüística</a:t>
            </a:r>
            <a:endParaRPr lang="es-ES" u="sng" dirty="0">
              <a:solidFill>
                <a:schemeClr val="bg1"/>
              </a:solidFill>
            </a:endParaRPr>
          </a:p>
        </p:txBody>
      </p:sp>
      <p:sp>
        <p:nvSpPr>
          <p:cNvPr id="3" name="2 Marcador de contenido"/>
          <p:cNvSpPr>
            <a:spLocks noGrp="1"/>
          </p:cNvSpPr>
          <p:nvPr>
            <p:ph idx="1"/>
          </p:nvPr>
        </p:nvSpPr>
        <p:spPr/>
        <p:txBody>
          <a:bodyPr>
            <a:normAutofit/>
          </a:bodyPr>
          <a:lstStyle/>
          <a:p>
            <a:pPr algn="ctr">
              <a:buNone/>
            </a:pPr>
            <a:endParaRPr lang="es-ES" i="1" dirty="0" smtClean="0">
              <a:solidFill>
                <a:schemeClr val="bg1"/>
              </a:solidFill>
            </a:endParaRPr>
          </a:p>
          <a:p>
            <a:pPr algn="ctr">
              <a:buNone/>
            </a:pPr>
            <a:r>
              <a:rPr lang="gl-ES" i="1" dirty="0" smtClean="0">
                <a:solidFill>
                  <a:schemeClr val="bg1"/>
                </a:solidFill>
              </a:rPr>
              <a:t>Consideran que o xeito de falar das persoas que viven nas localidades portuguesas próximas é diferente do seu?</a:t>
            </a:r>
          </a:p>
          <a:p>
            <a:pPr algn="ctr">
              <a:buNone/>
            </a:pPr>
            <a:endParaRPr lang="gl-ES" i="1" dirty="0" smtClean="0">
              <a:solidFill>
                <a:schemeClr val="bg1"/>
              </a:solidFill>
            </a:endParaRPr>
          </a:p>
          <a:p>
            <a:pPr algn="ctr">
              <a:buNone/>
            </a:pPr>
            <a:endParaRPr lang="gl-ES" sz="1800" i="1" dirty="0" smtClean="0">
              <a:solidFill>
                <a:schemeClr val="bg1"/>
              </a:solidFill>
            </a:endParaRPr>
          </a:p>
          <a:p>
            <a:pPr algn="ctr">
              <a:buNone/>
            </a:pPr>
            <a:r>
              <a:rPr lang="gl-ES" sz="1800" dirty="0" smtClean="0">
                <a:solidFill>
                  <a:schemeClr val="bg1"/>
                </a:solidFill>
              </a:rPr>
              <a:t>De maneira xeral percíbense como diferentes, pero sempre como moi semellantes.</a:t>
            </a:r>
          </a:p>
          <a:p>
            <a:pPr>
              <a:buNone/>
            </a:pPr>
            <a:endParaRPr lang="gl-ES" i="1" dirty="0" smtClean="0">
              <a:solidFill>
                <a:schemeClr val="bg1"/>
              </a:solidFill>
            </a:endParaRPr>
          </a:p>
          <a:p>
            <a:pPr>
              <a:buNone/>
            </a:pPr>
            <a:endParaRPr lang="gl-ES" i="1" dirty="0" smtClean="0">
              <a:solidFill>
                <a:schemeClr val="bg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dirty="0"/>
          </a:p>
        </p:txBody>
      </p:sp>
      <p:graphicFrame>
        <p:nvGraphicFramePr>
          <p:cNvPr id="4" name="3 Marcador de contenido"/>
          <p:cNvGraphicFramePr>
            <a:graphicFrameLocks noGrp="1"/>
          </p:cNvGraphicFramePr>
          <p:nvPr>
            <p:ph idx="1"/>
          </p:nvPr>
        </p:nvGraphicFramePr>
        <p:xfrm>
          <a:off x="0" y="836712"/>
          <a:ext cx="9144000" cy="537321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graphicFrame>
        <p:nvGraphicFramePr>
          <p:cNvPr id="4" name="3 Marcador de contenido"/>
          <p:cNvGraphicFramePr>
            <a:graphicFrameLocks noGrp="1"/>
          </p:cNvGraphicFramePr>
          <p:nvPr>
            <p:ph idx="1"/>
          </p:nvPr>
        </p:nvGraphicFramePr>
        <p:xfrm>
          <a:off x="0" y="332656"/>
          <a:ext cx="9144000" cy="5301208"/>
        </p:xfrm>
        <a:graphic>
          <a:graphicData uri="http://schemas.openxmlformats.org/drawingml/2006/chart">
            <c:chart xmlns:c="http://schemas.openxmlformats.org/drawingml/2006/chart" xmlns:r="http://schemas.openxmlformats.org/officeDocument/2006/relationships" r:id="rId2"/>
          </a:graphicData>
        </a:graphic>
      </p:graphicFrame>
      <p:sp>
        <p:nvSpPr>
          <p:cNvPr id="5" name="4 CuadroTexto"/>
          <p:cNvSpPr txBox="1"/>
          <p:nvPr/>
        </p:nvSpPr>
        <p:spPr>
          <a:xfrm>
            <a:off x="323528" y="5661248"/>
            <a:ext cx="8496944" cy="923330"/>
          </a:xfrm>
          <a:prstGeom prst="rect">
            <a:avLst/>
          </a:prstGeom>
          <a:noFill/>
        </p:spPr>
        <p:txBody>
          <a:bodyPr wrap="square" rtlCol="0">
            <a:spAutoFit/>
          </a:bodyPr>
          <a:lstStyle/>
          <a:p>
            <a:r>
              <a:rPr lang="gl-ES" b="1" i="1" dirty="0" smtClean="0">
                <a:solidFill>
                  <a:schemeClr val="bg1"/>
                </a:solidFill>
              </a:rPr>
              <a:t>A maneira de falar de aquí parécese máis ao portugués ou á doutros sitios de Galicia?</a:t>
            </a:r>
          </a:p>
          <a:p>
            <a:endParaRPr lang="es-ES" b="1" i="1" dirty="0" smtClean="0">
              <a:solidFill>
                <a:schemeClr val="bg1"/>
              </a:solidFill>
            </a:endParaRPr>
          </a:p>
          <a:p>
            <a:endParaRPr lang="es-E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346050"/>
          </a:xfrm>
        </p:spPr>
        <p:txBody>
          <a:bodyPr>
            <a:normAutofit fontScale="90000"/>
          </a:bodyPr>
          <a:lstStyle/>
          <a:p>
            <a:endParaRPr lang="es-ES" dirty="0"/>
          </a:p>
        </p:txBody>
      </p:sp>
      <p:sp>
        <p:nvSpPr>
          <p:cNvPr id="3" name="2 Marcador de contenido"/>
          <p:cNvSpPr>
            <a:spLocks noGrp="1"/>
          </p:cNvSpPr>
          <p:nvPr>
            <p:ph idx="1"/>
          </p:nvPr>
        </p:nvSpPr>
        <p:spPr>
          <a:xfrm>
            <a:off x="395536" y="332656"/>
            <a:ext cx="8229600" cy="6120680"/>
          </a:xfrm>
        </p:spPr>
        <p:txBody>
          <a:bodyPr>
            <a:normAutofit/>
          </a:bodyPr>
          <a:lstStyle/>
          <a:p>
            <a:pPr algn="just"/>
            <a:r>
              <a:rPr lang="gl-ES" sz="2800" dirty="0" smtClean="0">
                <a:solidFill>
                  <a:schemeClr val="bg1"/>
                </a:solidFill>
              </a:rPr>
              <a:t>Tendencia dos falantes a desligárense dunha posible identificación co portugués.</a:t>
            </a:r>
          </a:p>
          <a:p>
            <a:pPr algn="ctr">
              <a:buNone/>
            </a:pPr>
            <a:r>
              <a:rPr lang="gl-ES" sz="2800" dirty="0" smtClean="0">
                <a:solidFill>
                  <a:schemeClr val="bg1"/>
                </a:solidFill>
              </a:rPr>
              <a:t>EVIDENCIA DE QUE </a:t>
            </a:r>
          </a:p>
          <a:p>
            <a:pPr algn="just">
              <a:buNone/>
            </a:pPr>
            <a:endParaRPr lang="gl-ES" b="1" dirty="0" smtClean="0">
              <a:solidFill>
                <a:schemeClr val="bg1"/>
              </a:solidFill>
            </a:endParaRPr>
          </a:p>
          <a:p>
            <a:pPr algn="just">
              <a:buNone/>
            </a:pPr>
            <a:r>
              <a:rPr lang="gl-ES" b="1" dirty="0" smtClean="0">
                <a:solidFill>
                  <a:schemeClr val="bg1"/>
                </a:solidFill>
              </a:rPr>
              <a:t>    </a:t>
            </a:r>
            <a:r>
              <a:rPr lang="gl-ES" sz="2400" dirty="0" smtClean="0">
                <a:solidFill>
                  <a:schemeClr val="bg1"/>
                </a:solidFill>
              </a:rPr>
              <a:t>No impulso primario para o xurdimento dunha actitude cara á lingua inflúe en boa medida a posición sociolingüística que se lle atribúe.</a:t>
            </a:r>
          </a:p>
          <a:p>
            <a:pPr algn="just">
              <a:buNone/>
            </a:pPr>
            <a:endParaRPr lang="gl-ES" sz="2400" dirty="0" smtClean="0">
              <a:solidFill>
                <a:schemeClr val="bg1"/>
              </a:solidFill>
            </a:endParaRPr>
          </a:p>
          <a:p>
            <a:pPr algn="just">
              <a:buNone/>
            </a:pPr>
            <a:r>
              <a:rPr lang="gl-ES" sz="2400" dirty="0" smtClean="0">
                <a:solidFill>
                  <a:schemeClr val="bg1"/>
                </a:solidFill>
              </a:rPr>
              <a:t>     8. Muíños</a:t>
            </a:r>
          </a:p>
          <a:p>
            <a:pPr algn="just">
              <a:buNone/>
            </a:pPr>
            <a:r>
              <a:rPr lang="gl-ES" sz="2400" dirty="0" smtClean="0">
                <a:solidFill>
                  <a:schemeClr val="bg1"/>
                </a:solidFill>
              </a:rPr>
              <a:t>     9. </a:t>
            </a:r>
            <a:r>
              <a:rPr lang="gl-ES" sz="2400" dirty="0" err="1" smtClean="0">
                <a:solidFill>
                  <a:schemeClr val="bg1"/>
                </a:solidFill>
              </a:rPr>
              <a:t>Ábedes</a:t>
            </a:r>
            <a:endParaRPr lang="gl-ES" sz="2400" dirty="0" smtClean="0">
              <a:solidFill>
                <a:schemeClr val="bg1"/>
              </a:solidFill>
            </a:endParaRPr>
          </a:p>
          <a:p>
            <a:pPr algn="just">
              <a:buNone/>
            </a:pPr>
            <a:r>
              <a:rPr lang="gl-ES" sz="2400" dirty="0" smtClean="0">
                <a:solidFill>
                  <a:schemeClr val="bg1"/>
                </a:solidFill>
              </a:rPr>
              <a:t>     10. Calvos</a:t>
            </a:r>
          </a:p>
          <a:p>
            <a:pPr algn="just">
              <a:buNone/>
            </a:pPr>
            <a:r>
              <a:rPr lang="gl-ES" sz="2400" dirty="0" smtClean="0">
                <a:solidFill>
                  <a:schemeClr val="bg1"/>
                </a:solidFill>
              </a:rPr>
              <a:t>     11. </a:t>
            </a:r>
            <a:r>
              <a:rPr lang="gl-ES" sz="2400" dirty="0" err="1" smtClean="0">
                <a:solidFill>
                  <a:schemeClr val="bg1"/>
                </a:solidFill>
              </a:rPr>
              <a:t>Tamagos</a:t>
            </a:r>
            <a:endParaRPr lang="gl-ES" sz="2400" dirty="0" smtClean="0">
              <a:solidFill>
                <a:schemeClr val="bg1"/>
              </a:solidFill>
            </a:endParaRPr>
          </a:p>
          <a:p>
            <a:pPr algn="just">
              <a:buNone/>
            </a:pPr>
            <a:r>
              <a:rPr lang="gl-ES" sz="2400" dirty="0" smtClean="0">
                <a:solidFill>
                  <a:schemeClr val="bg1"/>
                </a:solidFill>
              </a:rPr>
              <a:t>     12. San Paio</a:t>
            </a:r>
          </a:p>
          <a:p>
            <a:pPr algn="just">
              <a:buNone/>
            </a:pPr>
            <a:endParaRPr lang="gl-ES" sz="2800" b="1" dirty="0" smtClean="0">
              <a:solidFill>
                <a:schemeClr val="bg1"/>
              </a:solidFill>
            </a:endParaRPr>
          </a:p>
          <a:p>
            <a:endParaRPr lang="es-ES" dirty="0" smtClean="0">
              <a:solidFill>
                <a:schemeClr val="bg1"/>
              </a:solidFill>
            </a:endParaRPr>
          </a:p>
          <a:p>
            <a:endParaRPr lang="es-ES" dirty="0"/>
          </a:p>
        </p:txBody>
      </p:sp>
      <p:cxnSp>
        <p:nvCxnSpPr>
          <p:cNvPr id="5" name="4 Conector recto de flecha"/>
          <p:cNvCxnSpPr/>
          <p:nvPr/>
        </p:nvCxnSpPr>
        <p:spPr>
          <a:xfrm>
            <a:off x="4499992" y="1772816"/>
            <a:ext cx="0"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6" name="8. Muíños (Muíños)_desvinculación portugués.wav">
            <a:hlinkClick r:id="" action="ppaction://media"/>
          </p:cNvPr>
          <p:cNvPicPr>
            <a:picLocks noRot="1" noChangeAspect="1"/>
          </p:cNvPicPr>
          <p:nvPr>
            <a:wavAudioFile r:embed="rId1" name="8. Muíños (Muíños)_desvinculación portugués.wav"/>
          </p:nvPr>
        </p:nvPicPr>
        <p:blipFill>
          <a:blip r:embed="rId7" cstate="print"/>
          <a:stretch>
            <a:fillRect/>
          </a:stretch>
        </p:blipFill>
        <p:spPr>
          <a:xfrm>
            <a:off x="2771800" y="4221088"/>
            <a:ext cx="304800" cy="304800"/>
          </a:xfrm>
          <a:prstGeom prst="rect">
            <a:avLst/>
          </a:prstGeom>
        </p:spPr>
      </p:pic>
      <p:pic>
        <p:nvPicPr>
          <p:cNvPr id="8" name="9. Ábedes (Verín)_desvinculación portugués.wav">
            <a:hlinkClick r:id="" action="ppaction://media"/>
          </p:cNvPr>
          <p:cNvPicPr>
            <a:picLocks noRot="1" noChangeAspect="1"/>
          </p:cNvPicPr>
          <p:nvPr>
            <a:wavAudioFile r:embed="rId2" name="9. Ábedes (Verín)_desvinculación portugués.wav"/>
          </p:nvPr>
        </p:nvPicPr>
        <p:blipFill>
          <a:blip r:embed="rId8" cstate="print"/>
          <a:stretch>
            <a:fillRect/>
          </a:stretch>
        </p:blipFill>
        <p:spPr>
          <a:xfrm>
            <a:off x="2771800" y="4653136"/>
            <a:ext cx="304800" cy="304800"/>
          </a:xfrm>
          <a:prstGeom prst="rect">
            <a:avLst/>
          </a:prstGeom>
        </p:spPr>
      </p:pic>
      <p:pic>
        <p:nvPicPr>
          <p:cNvPr id="9" name="10. Calvos (Calvos de Randín)_desvinculación portugués.wav">
            <a:hlinkClick r:id="" action="ppaction://media"/>
          </p:cNvPr>
          <p:cNvPicPr>
            <a:picLocks noRot="1" noChangeAspect="1"/>
          </p:cNvPicPr>
          <p:nvPr>
            <a:wavAudioFile r:embed="rId3" name="10. Calvos (Calvos de Randín)_desvinculación portugués.wav"/>
          </p:nvPr>
        </p:nvPicPr>
        <p:blipFill>
          <a:blip r:embed="rId9" cstate="print"/>
          <a:stretch>
            <a:fillRect/>
          </a:stretch>
        </p:blipFill>
        <p:spPr>
          <a:xfrm>
            <a:off x="2771800" y="5085184"/>
            <a:ext cx="304800" cy="304800"/>
          </a:xfrm>
          <a:prstGeom prst="rect">
            <a:avLst/>
          </a:prstGeom>
        </p:spPr>
      </p:pic>
      <p:pic>
        <p:nvPicPr>
          <p:cNvPr id="10" name="11. Tamagos (Verín)_desvinculación portugués.wav">
            <a:hlinkClick r:id="" action="ppaction://media"/>
          </p:cNvPr>
          <p:cNvPicPr>
            <a:picLocks noRot="1" noChangeAspect="1"/>
          </p:cNvPicPr>
          <p:nvPr>
            <a:wavAudioFile r:embed="rId4" name="11. Tamagos (Verín)_desvinculación portugués.wav"/>
          </p:nvPr>
        </p:nvPicPr>
        <p:blipFill>
          <a:blip r:embed="rId9" cstate="print"/>
          <a:stretch>
            <a:fillRect/>
          </a:stretch>
        </p:blipFill>
        <p:spPr>
          <a:xfrm>
            <a:off x="2771800" y="5517232"/>
            <a:ext cx="304800" cy="304800"/>
          </a:xfrm>
          <a:prstGeom prst="rect">
            <a:avLst/>
          </a:prstGeom>
        </p:spPr>
      </p:pic>
      <p:pic>
        <p:nvPicPr>
          <p:cNvPr id="11" name="12. San Paio (Baltar)_devinculación portugués.wav">
            <a:hlinkClick r:id="" action="ppaction://media"/>
          </p:cNvPr>
          <p:cNvPicPr>
            <a:picLocks noRot="1" noChangeAspect="1"/>
          </p:cNvPicPr>
          <p:nvPr>
            <a:wavAudioFile r:embed="rId5" name="12. San Paio (Baltar)_devinculación portugués.wav"/>
          </p:nvPr>
        </p:nvPicPr>
        <p:blipFill>
          <a:blip r:embed="rId9" cstate="print"/>
          <a:stretch>
            <a:fillRect/>
          </a:stretch>
        </p:blipFill>
        <p:spPr>
          <a:xfrm>
            <a:off x="2771800" y="594928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9885"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48954" fill="hold"/>
                                        <p:tgtEl>
                                          <p:spTgt spid="8"/>
                                        </p:tgtEl>
                                      </p:cBhvr>
                                    </p:cmd>
                                  </p:childTnLst>
                                </p:cTn>
                              </p:par>
                            </p:childTnLst>
                          </p:cTn>
                        </p:par>
                      </p:childTnLst>
                    </p:cTn>
                  </p:par>
                </p:childTnLst>
              </p:cTn>
              <p:nextCondLst>
                <p:cond evt="onClick" delay="0">
                  <p:tgtEl>
                    <p:spTgt spid="8"/>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seq concurrent="1" nextAc="seek">
              <p:cTn id="14" restart="whenNotActive" fill="hold" evtFilter="cancelBubble" nodeType="interactiveSeq">
                <p:stCondLst>
                  <p:cond evt="onClick" delay="0">
                    <p:tgtEl>
                      <p:spTgt spid="9"/>
                    </p:tgtEl>
                  </p:cond>
                </p:stCondLst>
                <p:endSync evt="end" delay="0">
                  <p:rtn val="all"/>
                </p:endSync>
                <p:childTnLst>
                  <p:par>
                    <p:cTn id="15" fill="hold">
                      <p:stCondLst>
                        <p:cond delay="0"/>
                      </p:stCondLst>
                      <p:childTnLst>
                        <p:par>
                          <p:cTn id="16" fill="hold">
                            <p:stCondLst>
                              <p:cond delay="0"/>
                            </p:stCondLst>
                            <p:childTnLst>
                              <p:par>
                                <p:cTn id="17" presetID="1" presetClass="mediacall" presetSubtype="0" fill="hold" nodeType="clickEffect">
                                  <p:stCondLst>
                                    <p:cond delay="0"/>
                                  </p:stCondLst>
                                  <p:childTnLst>
                                    <p:cmd type="call" cmd="playFrom(0.0)">
                                      <p:cBhvr>
                                        <p:cTn id="18" dur="16588" fill="hold"/>
                                        <p:tgtEl>
                                          <p:spTgt spid="9"/>
                                        </p:tgtEl>
                                      </p:cBhvr>
                                    </p:cmd>
                                  </p:childTnLst>
                                </p:cTn>
                              </p:par>
                            </p:childTnLst>
                          </p:cTn>
                        </p:par>
                      </p:childTnLst>
                    </p:cTn>
                  </p:par>
                </p:childTnLst>
              </p:cTn>
              <p:nextCondLst>
                <p:cond evt="onClick" delay="0">
                  <p:tgtEl>
                    <p:spTgt spid="9"/>
                  </p:tgtEl>
                </p:cond>
              </p:nextCondLst>
            </p:seq>
            <p:audio>
              <p:cMediaNode>
                <p:cTn id="19"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seq concurrent="1" nextAc="seek">
              <p:cTn id="20" restart="whenNotActive" fill="hold" evtFilter="cancelBubble" nodeType="interactiveSeq">
                <p:stCondLst>
                  <p:cond evt="onClick" delay="0">
                    <p:tgtEl>
                      <p:spTgt spid="10"/>
                    </p:tgtEl>
                  </p:cond>
                </p:stCondLst>
                <p:endSync evt="end" delay="0">
                  <p:rtn val="all"/>
                </p:endSync>
                <p:childTnLst>
                  <p:par>
                    <p:cTn id="21" fill="hold">
                      <p:stCondLst>
                        <p:cond delay="0"/>
                      </p:stCondLst>
                      <p:childTnLst>
                        <p:par>
                          <p:cTn id="22" fill="hold">
                            <p:stCondLst>
                              <p:cond delay="0"/>
                            </p:stCondLst>
                            <p:childTnLst>
                              <p:par>
                                <p:cTn id="23" presetID="1" presetClass="mediacall" presetSubtype="0" fill="hold" nodeType="clickEffect">
                                  <p:stCondLst>
                                    <p:cond delay="0"/>
                                  </p:stCondLst>
                                  <p:childTnLst>
                                    <p:cmd type="call" cmd="playFrom(0.0)">
                                      <p:cBhvr>
                                        <p:cTn id="24" dur="7080" fill="hold"/>
                                        <p:tgtEl>
                                          <p:spTgt spid="10"/>
                                        </p:tgtEl>
                                      </p:cBhvr>
                                    </p:cmd>
                                  </p:childTnLst>
                                </p:cTn>
                              </p:par>
                            </p:childTnLst>
                          </p:cTn>
                        </p:par>
                      </p:childTnLst>
                    </p:cTn>
                  </p:par>
                </p:childTnLst>
              </p:cTn>
              <p:nextCondLst>
                <p:cond evt="onClick" delay="0">
                  <p:tgtEl>
                    <p:spTgt spid="10"/>
                  </p:tgtEl>
                </p:cond>
              </p:nextCondLst>
            </p:seq>
            <p:audio>
              <p:cMediaNode>
                <p:cTn id="25" fill="hold" display="0">
                  <p:stCondLst>
                    <p:cond delay="indefinite"/>
                  </p:stCondLst>
                  <p:endCondLst>
                    <p:cond evt="onNext" delay="0">
                      <p:tgtEl>
                        <p:sldTgt/>
                      </p:tgtEl>
                    </p:cond>
                    <p:cond evt="onPrev" delay="0">
                      <p:tgtEl>
                        <p:sldTgt/>
                      </p:tgtEl>
                    </p:cond>
                    <p:cond evt="onStopAudio" delay="0">
                      <p:tgtEl>
                        <p:sldTgt/>
                      </p:tgtEl>
                    </p:cond>
                  </p:endCondLst>
                </p:cTn>
                <p:tgtEl>
                  <p:spTgt spid="10"/>
                </p:tgtEl>
              </p:cMediaNode>
            </p:audio>
            <p:seq concurrent="1" nextAc="seek">
              <p:cTn id="26" restart="whenNotActive" fill="hold" evtFilter="cancelBubble" nodeType="interactiveSeq">
                <p:stCondLst>
                  <p:cond evt="onClick" delay="0">
                    <p:tgtEl>
                      <p:spTgt spid="11"/>
                    </p:tgtEl>
                  </p:cond>
                </p:stCondLst>
                <p:endSync evt="end" delay="0">
                  <p:rtn val="all"/>
                </p:endSync>
                <p:childTnLst>
                  <p:par>
                    <p:cTn id="27" fill="hold">
                      <p:stCondLst>
                        <p:cond delay="0"/>
                      </p:stCondLst>
                      <p:childTnLst>
                        <p:par>
                          <p:cTn id="28" fill="hold">
                            <p:stCondLst>
                              <p:cond delay="0"/>
                            </p:stCondLst>
                            <p:childTnLst>
                              <p:par>
                                <p:cTn id="29" presetID="1" presetClass="mediacall" presetSubtype="0" fill="hold" nodeType="clickEffect">
                                  <p:stCondLst>
                                    <p:cond delay="0"/>
                                  </p:stCondLst>
                                  <p:childTnLst>
                                    <p:cmd type="call" cmd="playFrom(0.0)">
                                      <p:cBhvr>
                                        <p:cTn id="30" dur="11076" fill="hold"/>
                                        <p:tgtEl>
                                          <p:spTgt spid="11"/>
                                        </p:tgtEl>
                                      </p:cBhvr>
                                    </p:cmd>
                                  </p:childTnLst>
                                </p:cTn>
                              </p:par>
                            </p:childTnLst>
                          </p:cTn>
                        </p:par>
                      </p:childTnLst>
                    </p:cTn>
                  </p:par>
                </p:childTnLst>
              </p:cTn>
              <p:nextCondLst>
                <p:cond evt="onClick" delay="0">
                  <p:tgtEl>
                    <p:spTgt spid="11"/>
                  </p:tgtEl>
                </p:cond>
              </p:nextCondLst>
            </p:seq>
            <p:audio>
              <p:cMediaNode>
                <p:cTn id="31" fill="hold" display="0">
                  <p:stCondLst>
                    <p:cond delay="indefinite"/>
                  </p:stCondLst>
                  <p:endCondLst>
                    <p:cond evt="onNext" delay="0">
                      <p:tgtEl>
                        <p:sldTgt/>
                      </p:tgtEl>
                    </p:cond>
                    <p:cond evt="onPrev" delay="0">
                      <p:tgtEl>
                        <p:sldTgt/>
                      </p:tgtEl>
                    </p:cond>
                    <p:cond evt="onStopAudio" delay="0">
                      <p:tgtEl>
                        <p:sldTgt/>
                      </p:tgtEl>
                    </p:cond>
                  </p:endCondLst>
                </p:cTn>
                <p:tgtEl>
                  <p:spTgt spid="11"/>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332656"/>
            <a:ext cx="8229600" cy="1224136"/>
          </a:xfrm>
        </p:spPr>
        <p:txBody>
          <a:bodyPr>
            <a:normAutofit/>
          </a:bodyPr>
          <a:lstStyle/>
          <a:p>
            <a:r>
              <a:rPr lang="es-ES" u="sng" dirty="0" err="1" smtClean="0">
                <a:solidFill>
                  <a:schemeClr val="bg1"/>
                </a:solidFill>
              </a:rPr>
              <a:t>Avaliación</a:t>
            </a:r>
            <a:r>
              <a:rPr lang="es-ES" u="sng" dirty="0" smtClean="0">
                <a:solidFill>
                  <a:schemeClr val="bg1"/>
                </a:solidFill>
              </a:rPr>
              <a:t> da </a:t>
            </a:r>
            <a:r>
              <a:rPr lang="es-ES" u="sng" dirty="0" err="1" smtClean="0">
                <a:solidFill>
                  <a:schemeClr val="bg1"/>
                </a:solidFill>
              </a:rPr>
              <a:t>intercomprensión</a:t>
            </a:r>
            <a:endParaRPr lang="es-ES" i="1" dirty="0">
              <a:solidFill>
                <a:schemeClr val="bg1"/>
              </a:solidFill>
            </a:endParaRPr>
          </a:p>
        </p:txBody>
      </p:sp>
      <p:sp>
        <p:nvSpPr>
          <p:cNvPr id="3" name="2 Marcador de contenido"/>
          <p:cNvSpPr>
            <a:spLocks noGrp="1"/>
          </p:cNvSpPr>
          <p:nvPr>
            <p:ph idx="1"/>
          </p:nvPr>
        </p:nvSpPr>
        <p:spPr>
          <a:xfrm>
            <a:off x="457200" y="1772816"/>
            <a:ext cx="8229600" cy="4353347"/>
          </a:xfrm>
        </p:spPr>
        <p:txBody>
          <a:bodyPr/>
          <a:lstStyle/>
          <a:p>
            <a:pPr marL="0" indent="0" algn="just">
              <a:buNone/>
            </a:pPr>
            <a:r>
              <a:rPr lang="es-ES" dirty="0" smtClean="0">
                <a:solidFill>
                  <a:schemeClr val="bg1"/>
                </a:solidFill>
                <a:latin typeface="+mj-lt"/>
              </a:rPr>
              <a:t>A percepción </a:t>
            </a:r>
            <a:r>
              <a:rPr lang="es-ES" dirty="0">
                <a:solidFill>
                  <a:schemeClr val="bg1"/>
                </a:solidFill>
                <a:latin typeface="+mj-lt"/>
              </a:rPr>
              <a:t>condicionada </a:t>
            </a:r>
            <a:r>
              <a:rPr lang="es-ES" dirty="0" err="1">
                <a:solidFill>
                  <a:schemeClr val="bg1"/>
                </a:solidFill>
                <a:latin typeface="+mj-lt"/>
              </a:rPr>
              <a:t>pola</a:t>
            </a:r>
            <a:r>
              <a:rPr lang="es-ES" dirty="0">
                <a:solidFill>
                  <a:schemeClr val="bg1"/>
                </a:solidFill>
                <a:latin typeface="+mj-lt"/>
              </a:rPr>
              <a:t> </a:t>
            </a:r>
            <a:r>
              <a:rPr lang="es-ES" dirty="0" err="1">
                <a:solidFill>
                  <a:schemeClr val="bg1"/>
                </a:solidFill>
                <a:latin typeface="+mj-lt"/>
              </a:rPr>
              <a:t>bagaxe</a:t>
            </a:r>
            <a:r>
              <a:rPr lang="es-ES" dirty="0">
                <a:solidFill>
                  <a:schemeClr val="bg1"/>
                </a:solidFill>
                <a:latin typeface="+mj-lt"/>
              </a:rPr>
              <a:t> sociocultural potencia a idea de </a:t>
            </a:r>
            <a:r>
              <a:rPr lang="es-ES" dirty="0" err="1">
                <a:solidFill>
                  <a:schemeClr val="bg1"/>
                </a:solidFill>
                <a:latin typeface="+mj-lt"/>
              </a:rPr>
              <a:t>diverxencia</a:t>
            </a:r>
            <a:r>
              <a:rPr lang="es-ES" dirty="0">
                <a:solidFill>
                  <a:schemeClr val="bg1"/>
                </a:solidFill>
                <a:latin typeface="+mj-lt"/>
              </a:rPr>
              <a:t> </a:t>
            </a:r>
            <a:r>
              <a:rPr lang="es-ES" dirty="0" smtClean="0">
                <a:solidFill>
                  <a:schemeClr val="bg1"/>
                </a:solidFill>
                <a:latin typeface="+mj-lt"/>
              </a:rPr>
              <a:t>lingüística e </a:t>
            </a:r>
            <a:r>
              <a:rPr lang="es-ES" dirty="0" err="1" smtClean="0">
                <a:solidFill>
                  <a:schemeClr val="bg1"/>
                </a:solidFill>
                <a:latin typeface="+mj-lt"/>
              </a:rPr>
              <a:t>reforza</a:t>
            </a:r>
            <a:r>
              <a:rPr lang="es-ES" dirty="0" smtClean="0">
                <a:solidFill>
                  <a:schemeClr val="bg1"/>
                </a:solidFill>
                <a:latin typeface="+mj-lt"/>
              </a:rPr>
              <a:t> a noción de </a:t>
            </a:r>
            <a:r>
              <a:rPr lang="es-ES" dirty="0" err="1" smtClean="0">
                <a:solidFill>
                  <a:schemeClr val="bg1"/>
                </a:solidFill>
                <a:latin typeface="+mj-lt"/>
              </a:rPr>
              <a:t>comunidade</a:t>
            </a:r>
            <a:r>
              <a:rPr lang="es-ES" dirty="0" smtClean="0">
                <a:solidFill>
                  <a:schemeClr val="bg1"/>
                </a:solidFill>
                <a:latin typeface="+mj-lt"/>
              </a:rPr>
              <a:t>, </a:t>
            </a:r>
            <a:r>
              <a:rPr lang="es-ES" dirty="0" err="1">
                <a:solidFill>
                  <a:schemeClr val="bg1"/>
                </a:solidFill>
                <a:latin typeface="+mj-lt"/>
              </a:rPr>
              <a:t>mentres</a:t>
            </a:r>
            <a:r>
              <a:rPr lang="es-ES" dirty="0">
                <a:solidFill>
                  <a:schemeClr val="bg1"/>
                </a:solidFill>
                <a:latin typeface="+mj-lt"/>
              </a:rPr>
              <a:t> que o condicionante da </a:t>
            </a:r>
            <a:r>
              <a:rPr lang="es-ES" dirty="0" err="1">
                <a:solidFill>
                  <a:schemeClr val="bg1"/>
                </a:solidFill>
                <a:latin typeface="+mj-lt"/>
              </a:rPr>
              <a:t>intelixibilidade</a:t>
            </a:r>
            <a:r>
              <a:rPr lang="es-ES" dirty="0">
                <a:solidFill>
                  <a:schemeClr val="bg1"/>
                </a:solidFill>
                <a:latin typeface="+mj-lt"/>
              </a:rPr>
              <a:t> conduce a un </a:t>
            </a:r>
            <a:r>
              <a:rPr lang="es-ES" dirty="0" err="1">
                <a:solidFill>
                  <a:schemeClr val="bg1"/>
                </a:solidFill>
                <a:latin typeface="+mj-lt"/>
              </a:rPr>
              <a:t>maior</a:t>
            </a:r>
            <a:r>
              <a:rPr lang="es-ES" dirty="0">
                <a:solidFill>
                  <a:schemeClr val="bg1"/>
                </a:solidFill>
                <a:latin typeface="+mj-lt"/>
              </a:rPr>
              <a:t> grao de </a:t>
            </a:r>
            <a:r>
              <a:rPr lang="es-ES" dirty="0" smtClean="0">
                <a:solidFill>
                  <a:schemeClr val="bg1"/>
                </a:solidFill>
                <a:latin typeface="+mj-lt"/>
              </a:rPr>
              <a:t>identificación.</a:t>
            </a:r>
          </a:p>
          <a:p>
            <a:pPr marL="0" indent="0" algn="just">
              <a:buNone/>
            </a:pPr>
            <a:endParaRPr lang="es-ES" dirty="0" smtClean="0">
              <a:solidFill>
                <a:schemeClr val="bg1"/>
              </a:solidFill>
              <a:latin typeface="+mj-lt"/>
            </a:endParaRPr>
          </a:p>
          <a:p>
            <a:pPr marL="0" indent="0" algn="just">
              <a:buNone/>
            </a:pPr>
            <a:r>
              <a:rPr lang="es-ES" dirty="0" smtClean="0">
                <a:solidFill>
                  <a:schemeClr val="bg1"/>
                </a:solidFill>
                <a:latin typeface="+mj-lt"/>
              </a:rPr>
              <a:t>13. </a:t>
            </a:r>
            <a:r>
              <a:rPr lang="es-ES" dirty="0" err="1" smtClean="0">
                <a:solidFill>
                  <a:schemeClr val="bg1"/>
                </a:solidFill>
                <a:latin typeface="+mj-lt"/>
              </a:rPr>
              <a:t>Muíños</a:t>
            </a:r>
            <a:r>
              <a:rPr lang="es-ES" dirty="0" smtClean="0">
                <a:solidFill>
                  <a:schemeClr val="bg1"/>
                </a:solidFill>
                <a:latin typeface="+mj-lt"/>
              </a:rPr>
              <a:t> </a:t>
            </a:r>
          </a:p>
          <a:p>
            <a:pPr marL="0" indent="0" algn="just">
              <a:buNone/>
            </a:pPr>
            <a:r>
              <a:rPr lang="es-ES" dirty="0" smtClean="0">
                <a:solidFill>
                  <a:schemeClr val="bg1"/>
                </a:solidFill>
                <a:latin typeface="+mj-lt"/>
              </a:rPr>
              <a:t>14. </a:t>
            </a:r>
            <a:r>
              <a:rPr lang="es-ES" dirty="0" err="1" smtClean="0">
                <a:solidFill>
                  <a:schemeClr val="bg1"/>
                </a:solidFill>
                <a:latin typeface="+mj-lt"/>
              </a:rPr>
              <a:t>Tosende</a:t>
            </a:r>
            <a:r>
              <a:rPr lang="es-ES" dirty="0" smtClean="0">
                <a:solidFill>
                  <a:schemeClr val="bg1"/>
                </a:solidFill>
                <a:latin typeface="+mj-lt"/>
              </a:rPr>
              <a:t> </a:t>
            </a:r>
            <a:endParaRPr lang="es-ES" dirty="0">
              <a:solidFill>
                <a:schemeClr val="bg1"/>
              </a:solidFill>
              <a:latin typeface="+mj-lt"/>
            </a:endParaRPr>
          </a:p>
        </p:txBody>
      </p:sp>
      <p:pic>
        <p:nvPicPr>
          <p:cNvPr id="4" name="13. Muíños (Muíños)_nivel intercomprensión.wav">
            <a:hlinkClick r:id="" action="ppaction://media"/>
          </p:cNvPr>
          <p:cNvPicPr>
            <a:picLocks noRot="1" noChangeAspect="1"/>
          </p:cNvPicPr>
          <p:nvPr>
            <a:wavAudioFile r:embed="rId1" name="13. Muíños (Muíños)_nivel intercomprensión.wav"/>
          </p:nvPr>
        </p:nvPicPr>
        <p:blipFill>
          <a:blip r:embed="rId4" cstate="print"/>
          <a:stretch>
            <a:fillRect/>
          </a:stretch>
        </p:blipFill>
        <p:spPr>
          <a:xfrm>
            <a:off x="2843808" y="5085184"/>
            <a:ext cx="304800" cy="304800"/>
          </a:xfrm>
          <a:prstGeom prst="rect">
            <a:avLst/>
          </a:prstGeom>
        </p:spPr>
      </p:pic>
      <p:pic>
        <p:nvPicPr>
          <p:cNvPr id="5" name="14. Tosende (Baltar)_nivel intercomprensión.wav">
            <a:hlinkClick r:id="" action="ppaction://media"/>
          </p:cNvPr>
          <p:cNvPicPr>
            <a:picLocks noRot="1" noChangeAspect="1"/>
          </p:cNvPicPr>
          <p:nvPr>
            <a:wavAudioFile r:embed="rId2" name="14. Tosende (Baltar)_nivel intercomprensión.wav"/>
          </p:nvPr>
        </p:nvPicPr>
        <p:blipFill>
          <a:blip r:embed="rId4" cstate="print"/>
          <a:stretch>
            <a:fillRect/>
          </a:stretch>
        </p:blipFill>
        <p:spPr>
          <a:xfrm>
            <a:off x="2843808" y="5661248"/>
            <a:ext cx="304800" cy="304800"/>
          </a:xfrm>
          <a:prstGeom prst="rect">
            <a:avLst/>
          </a:prstGeom>
        </p:spPr>
      </p:pic>
    </p:spTree>
    <p:extLst>
      <p:ext uri="{BB962C8B-B14F-4D97-AF65-F5344CB8AC3E}">
        <p14:creationId xmlns="" xmlns:p14="http://schemas.microsoft.com/office/powerpoint/2010/main" val="370281993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8516"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9901" fill="hold"/>
                                        <p:tgtEl>
                                          <p:spTgt spid="5"/>
                                        </p:tgtEl>
                                      </p:cBhvr>
                                    </p:cmd>
                                  </p:childTnLst>
                                </p:cTn>
                              </p:par>
                            </p:childTnLst>
                          </p:cTn>
                        </p:par>
                      </p:childTnLst>
                    </p:cTn>
                  </p:par>
                </p:childTnLst>
              </p:cTn>
              <p:nextCondLst>
                <p:cond evt="onClick" delay="0">
                  <p:tgtEl>
                    <p:spTgt spid="5"/>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es-ES" dirty="0" err="1" smtClean="0">
                <a:solidFill>
                  <a:schemeClr val="bg2"/>
                </a:solidFill>
              </a:rPr>
              <a:t>Prescritivismo</a:t>
            </a:r>
            <a:r>
              <a:rPr lang="es-ES" dirty="0" smtClean="0">
                <a:solidFill>
                  <a:schemeClr val="bg2"/>
                </a:solidFill>
              </a:rPr>
              <a:t> dialectal</a:t>
            </a:r>
            <a:endParaRPr lang="es-ES" dirty="0"/>
          </a:p>
        </p:txBody>
      </p:sp>
      <p:sp>
        <p:nvSpPr>
          <p:cNvPr id="3" name="2 Marcador de contenido"/>
          <p:cNvSpPr>
            <a:spLocks noGrp="1"/>
          </p:cNvSpPr>
          <p:nvPr>
            <p:ph idx="1"/>
          </p:nvPr>
        </p:nvSpPr>
        <p:spPr/>
        <p:txBody>
          <a:bodyPr/>
          <a:lstStyle/>
          <a:p>
            <a:pPr marL="0" indent="0" algn="just">
              <a:buNone/>
            </a:pPr>
            <a:r>
              <a:rPr lang="es-ES" dirty="0" smtClean="0">
                <a:solidFill>
                  <a:schemeClr val="bg1"/>
                </a:solidFill>
              </a:rPr>
              <a:t>O elevado grao de </a:t>
            </a:r>
            <a:r>
              <a:rPr lang="es-ES" dirty="0" err="1" smtClean="0">
                <a:solidFill>
                  <a:schemeClr val="bg1"/>
                </a:solidFill>
              </a:rPr>
              <a:t>intercomprensión</a:t>
            </a:r>
            <a:r>
              <a:rPr lang="es-ES" dirty="0" smtClean="0">
                <a:solidFill>
                  <a:schemeClr val="bg1"/>
                </a:solidFill>
              </a:rPr>
              <a:t> declarado por boa parte dos </a:t>
            </a:r>
            <a:r>
              <a:rPr lang="es-ES" dirty="0" err="1" smtClean="0">
                <a:solidFill>
                  <a:schemeClr val="bg1"/>
                </a:solidFill>
              </a:rPr>
              <a:t>nosos</a:t>
            </a:r>
            <a:r>
              <a:rPr lang="es-ES" dirty="0" smtClean="0">
                <a:solidFill>
                  <a:schemeClr val="bg1"/>
                </a:solidFill>
              </a:rPr>
              <a:t> informantes pode depender da procedencia </a:t>
            </a:r>
            <a:r>
              <a:rPr lang="es-ES" dirty="0" err="1" smtClean="0">
                <a:solidFill>
                  <a:schemeClr val="bg1"/>
                </a:solidFill>
              </a:rPr>
              <a:t>xeográfica</a:t>
            </a:r>
            <a:r>
              <a:rPr lang="es-ES" dirty="0" smtClean="0">
                <a:solidFill>
                  <a:schemeClr val="bg1"/>
                </a:solidFill>
              </a:rPr>
              <a:t> </a:t>
            </a:r>
            <a:r>
              <a:rPr lang="es-ES" dirty="0" err="1" smtClean="0">
                <a:solidFill>
                  <a:schemeClr val="bg1"/>
                </a:solidFill>
              </a:rPr>
              <a:t>dun</a:t>
            </a:r>
            <a:r>
              <a:rPr lang="es-ES" dirty="0" smtClean="0">
                <a:solidFill>
                  <a:schemeClr val="bg1"/>
                </a:solidFill>
              </a:rPr>
              <a:t> potencial interlocutor portugués.</a:t>
            </a:r>
          </a:p>
          <a:p>
            <a:pPr marL="0" indent="0" algn="just">
              <a:buNone/>
            </a:pPr>
            <a:endParaRPr lang="es-ES" dirty="0" smtClean="0">
              <a:solidFill>
                <a:schemeClr val="bg1"/>
              </a:solidFill>
            </a:endParaRPr>
          </a:p>
          <a:p>
            <a:pPr marL="0" indent="0" algn="just">
              <a:buNone/>
            </a:pPr>
            <a:endParaRPr lang="es-ES" dirty="0">
              <a:solidFill>
                <a:schemeClr val="bg1"/>
              </a:solidFill>
            </a:endParaRPr>
          </a:p>
          <a:p>
            <a:pPr marL="0" indent="0" algn="just">
              <a:buNone/>
            </a:pPr>
            <a:r>
              <a:rPr lang="es-ES" dirty="0" smtClean="0">
                <a:solidFill>
                  <a:schemeClr val="bg1"/>
                </a:solidFill>
              </a:rPr>
              <a:t>15. A </a:t>
            </a:r>
            <a:r>
              <a:rPr lang="es-ES" dirty="0" err="1" smtClean="0">
                <a:solidFill>
                  <a:schemeClr val="bg1"/>
                </a:solidFill>
              </a:rPr>
              <a:t>Xironda</a:t>
            </a:r>
            <a:r>
              <a:rPr lang="es-ES" dirty="0" smtClean="0">
                <a:solidFill>
                  <a:schemeClr val="bg1"/>
                </a:solidFill>
              </a:rPr>
              <a:t> </a:t>
            </a:r>
            <a:endParaRPr lang="es-ES" dirty="0">
              <a:solidFill>
                <a:schemeClr val="bg1"/>
              </a:solidFill>
            </a:endParaRPr>
          </a:p>
        </p:txBody>
      </p:sp>
      <p:pic>
        <p:nvPicPr>
          <p:cNvPr id="4" name="15. A Xironda (Cualedro)_prescritivismo dialectal.wav">
            <a:hlinkClick r:id="" action="ppaction://media"/>
          </p:cNvPr>
          <p:cNvPicPr>
            <a:picLocks noRot="1" noChangeAspect="1"/>
          </p:cNvPicPr>
          <p:nvPr>
            <a:wavAudioFile r:embed="rId1" name="15. A Xironda (Cualedro)_prescritivismo dialectal.wav"/>
          </p:nvPr>
        </p:nvPicPr>
        <p:blipFill>
          <a:blip r:embed="rId3" cstate="print"/>
          <a:stretch>
            <a:fillRect/>
          </a:stretch>
        </p:blipFill>
        <p:spPr>
          <a:xfrm>
            <a:off x="3131840" y="5013176"/>
            <a:ext cx="304800" cy="304800"/>
          </a:xfrm>
          <a:prstGeom prst="rect">
            <a:avLst/>
          </a:prstGeom>
        </p:spPr>
      </p:pic>
    </p:spTree>
    <p:extLst>
      <p:ext uri="{BB962C8B-B14F-4D97-AF65-F5344CB8AC3E}">
        <p14:creationId xmlns="" xmlns:p14="http://schemas.microsoft.com/office/powerpoint/2010/main" val="143998400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65986"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dirty="0">
              <a:solidFill>
                <a:schemeClr val="bg1"/>
              </a:solidFill>
            </a:endParaRPr>
          </a:p>
        </p:txBody>
      </p:sp>
      <p:sp>
        <p:nvSpPr>
          <p:cNvPr id="3" name="2 Marcador de contenido"/>
          <p:cNvSpPr>
            <a:spLocks noGrp="1"/>
          </p:cNvSpPr>
          <p:nvPr>
            <p:ph idx="1"/>
          </p:nvPr>
        </p:nvSpPr>
        <p:spPr/>
        <p:txBody>
          <a:bodyPr>
            <a:normAutofit/>
          </a:bodyPr>
          <a:lstStyle/>
          <a:p>
            <a:pPr algn="ctr">
              <a:buNone/>
            </a:pPr>
            <a:r>
              <a:rPr lang="es-ES" i="1" dirty="0" smtClean="0">
                <a:solidFill>
                  <a:schemeClr val="bg1"/>
                </a:solidFill>
              </a:rPr>
              <a:t> </a:t>
            </a:r>
            <a:r>
              <a:rPr lang="gl-ES" i="1" dirty="0" smtClean="0">
                <a:solidFill>
                  <a:schemeClr val="bg1"/>
                </a:solidFill>
              </a:rPr>
              <a:t> </a:t>
            </a:r>
          </a:p>
          <a:p>
            <a:pPr algn="ctr">
              <a:buNone/>
            </a:pPr>
            <a:r>
              <a:rPr lang="gl-ES" i="1" dirty="0" smtClean="0">
                <a:solidFill>
                  <a:schemeClr val="bg1"/>
                </a:solidFill>
              </a:rPr>
              <a:t>    Cre que sempre é capaz de saber se alguén é portugués polo xeito de falar? </a:t>
            </a:r>
          </a:p>
          <a:p>
            <a:pPr algn="ctr">
              <a:buNone/>
            </a:pPr>
            <a:endParaRPr lang="gl-ES" i="1" dirty="0" smtClean="0">
              <a:solidFill>
                <a:schemeClr val="bg1"/>
              </a:solidFill>
            </a:endParaRPr>
          </a:p>
          <a:p>
            <a:pPr algn="just">
              <a:buNone/>
            </a:pPr>
            <a:r>
              <a:rPr lang="gl-ES" dirty="0" smtClean="0">
                <a:solidFill>
                  <a:schemeClr val="bg1"/>
                </a:solidFill>
              </a:rPr>
              <a:t>     </a:t>
            </a:r>
            <a:endParaRPr lang="gl-ES" i="1" dirty="0" smtClean="0">
              <a:solidFill>
                <a:schemeClr val="bg1"/>
              </a:solidFill>
            </a:endParaRPr>
          </a:p>
          <a:p>
            <a:pPr>
              <a:buNone/>
            </a:pPr>
            <a:r>
              <a:rPr lang="gl-ES" dirty="0" smtClean="0">
                <a:solidFill>
                  <a:schemeClr val="bg1"/>
                </a:solidFill>
              </a:rPr>
              <a:t>      </a:t>
            </a:r>
          </a:p>
          <a:p>
            <a:pPr>
              <a:buNone/>
            </a:pPr>
            <a:r>
              <a:rPr lang="gl-ES" dirty="0" smtClean="0">
                <a:solidFill>
                  <a:schemeClr val="bg1"/>
                </a:solidFill>
              </a:rPr>
              <a:t>      16. A </a:t>
            </a:r>
            <a:r>
              <a:rPr lang="gl-ES" dirty="0" err="1" smtClean="0">
                <a:solidFill>
                  <a:schemeClr val="bg1"/>
                </a:solidFill>
              </a:rPr>
              <a:t>Madanela</a:t>
            </a:r>
            <a:endParaRPr lang="gl-ES" dirty="0" smtClean="0">
              <a:solidFill>
                <a:schemeClr val="bg1"/>
              </a:solidFill>
            </a:endParaRPr>
          </a:p>
          <a:p>
            <a:pPr algn="ctr">
              <a:buNone/>
            </a:pPr>
            <a:endParaRPr lang="es-ES" i="1" dirty="0">
              <a:solidFill>
                <a:schemeClr val="bg1"/>
              </a:solidFill>
            </a:endParaRPr>
          </a:p>
        </p:txBody>
      </p:sp>
      <p:pic>
        <p:nvPicPr>
          <p:cNvPr id="4" name="16. A Madanela (Monterrei)_identificación portugués.wav">
            <a:hlinkClick r:id="" action="ppaction://media"/>
          </p:cNvPr>
          <p:cNvPicPr>
            <a:picLocks noRot="1" noChangeAspect="1"/>
          </p:cNvPicPr>
          <p:nvPr>
            <a:wavAudioFile r:embed="rId1" name="16. A Madanela (Monterrei)_identificación portugués.wav"/>
          </p:nvPr>
        </p:nvPicPr>
        <p:blipFill>
          <a:blip r:embed="rId3" cstate="print"/>
          <a:stretch>
            <a:fillRect/>
          </a:stretch>
        </p:blipFill>
        <p:spPr>
          <a:xfrm>
            <a:off x="3995936" y="5157192"/>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7080"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556793"/>
            <a:ext cx="7772400" cy="1440159"/>
          </a:xfrm>
        </p:spPr>
        <p:txBody>
          <a:bodyPr>
            <a:noAutofit/>
          </a:bodyPr>
          <a:lstStyle/>
          <a:p>
            <a:r>
              <a:rPr lang="es-ES" sz="5400" dirty="0">
                <a:solidFill>
                  <a:schemeClr val="bg1"/>
                </a:solidFill>
              </a:rPr>
              <a:t/>
            </a:r>
            <a:br>
              <a:rPr lang="es-ES" sz="5400" dirty="0">
                <a:solidFill>
                  <a:schemeClr val="bg1"/>
                </a:solidFill>
              </a:rPr>
            </a:br>
            <a:endParaRPr lang="es-ES" sz="5400" dirty="0">
              <a:solidFill>
                <a:schemeClr val="bg1"/>
              </a:solidFill>
            </a:endParaRPr>
          </a:p>
        </p:txBody>
      </p:sp>
      <p:sp>
        <p:nvSpPr>
          <p:cNvPr id="3" name="2 Subtítulo"/>
          <p:cNvSpPr>
            <a:spLocks noGrp="1"/>
          </p:cNvSpPr>
          <p:nvPr>
            <p:ph type="subTitle" idx="1"/>
          </p:nvPr>
        </p:nvSpPr>
        <p:spPr>
          <a:xfrm>
            <a:off x="251520" y="1268760"/>
            <a:ext cx="8712968" cy="3384376"/>
          </a:xfrm>
        </p:spPr>
        <p:txBody>
          <a:bodyPr>
            <a:noAutofit/>
          </a:bodyPr>
          <a:lstStyle/>
          <a:p>
            <a:pPr>
              <a:lnSpc>
                <a:spcPct val="150000"/>
              </a:lnSpc>
            </a:pPr>
            <a:r>
              <a:rPr lang="es-ES" sz="4000" i="1" dirty="0" smtClean="0">
                <a:solidFill>
                  <a:schemeClr val="bg1"/>
                </a:solidFill>
              </a:rPr>
              <a:t>PERCEPCIÓN E ACTITUDES LINGÜÍSTICAS NA FRONTEIRA GALEGO-PORTUGUESA. </a:t>
            </a:r>
          </a:p>
          <a:p>
            <a:pPr>
              <a:lnSpc>
                <a:spcPct val="150000"/>
              </a:lnSpc>
            </a:pPr>
            <a:r>
              <a:rPr lang="es-ES" sz="3600" i="1" dirty="0" err="1" smtClean="0">
                <a:solidFill>
                  <a:schemeClr val="bg1"/>
                </a:solidFill>
              </a:rPr>
              <a:t>Unha</a:t>
            </a:r>
            <a:r>
              <a:rPr lang="es-ES" sz="3600" i="1" dirty="0" smtClean="0">
                <a:solidFill>
                  <a:schemeClr val="bg1"/>
                </a:solidFill>
              </a:rPr>
              <a:t> aproximación á perspectiva </a:t>
            </a:r>
            <a:r>
              <a:rPr lang="es-ES" sz="3600" i="1" dirty="0" err="1" smtClean="0">
                <a:solidFill>
                  <a:schemeClr val="bg1"/>
                </a:solidFill>
              </a:rPr>
              <a:t>ourensá</a:t>
            </a:r>
            <a:r>
              <a:rPr lang="es-ES" sz="3600" i="1" dirty="0" smtClean="0">
                <a:solidFill>
                  <a:schemeClr val="bg1"/>
                </a:solidFill>
              </a:rPr>
              <a:t>.</a:t>
            </a:r>
            <a:endParaRPr lang="es-ES" sz="3600" dirty="0"/>
          </a:p>
        </p:txBody>
      </p:sp>
      <p:sp>
        <p:nvSpPr>
          <p:cNvPr id="4" name="3 CuadroTexto"/>
          <p:cNvSpPr txBox="1"/>
          <p:nvPr/>
        </p:nvSpPr>
        <p:spPr>
          <a:xfrm>
            <a:off x="5652120" y="5517232"/>
            <a:ext cx="2808312" cy="646331"/>
          </a:xfrm>
          <a:prstGeom prst="rect">
            <a:avLst/>
          </a:prstGeom>
          <a:noFill/>
        </p:spPr>
        <p:txBody>
          <a:bodyPr wrap="square" rtlCol="0">
            <a:spAutoFit/>
          </a:bodyPr>
          <a:lstStyle/>
          <a:p>
            <a:r>
              <a:rPr lang="es-ES" dirty="0" smtClean="0">
                <a:solidFill>
                  <a:schemeClr val="bg1"/>
                </a:solidFill>
              </a:rPr>
              <a:t>SANTOS RAÑA, IRENE</a:t>
            </a:r>
          </a:p>
          <a:p>
            <a:r>
              <a:rPr lang="es-ES" dirty="0" smtClean="0">
                <a:solidFill>
                  <a:schemeClr val="bg1"/>
                </a:solidFill>
              </a:rPr>
              <a:t>SUÁREZ QUINTAS, SORAYA</a:t>
            </a:r>
            <a:endParaRPr lang="es-ES" dirty="0">
              <a:solidFill>
                <a:schemeClr val="bg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922114"/>
          </a:xfrm>
        </p:spPr>
        <p:txBody>
          <a:bodyPr/>
          <a:lstStyle/>
          <a:p>
            <a:r>
              <a:rPr lang="es-ES" dirty="0" smtClean="0">
                <a:solidFill>
                  <a:schemeClr val="bg1"/>
                </a:solidFill>
              </a:rPr>
              <a:t>BIBLIOGRAFÍA</a:t>
            </a:r>
            <a:endParaRPr lang="es-ES" dirty="0">
              <a:solidFill>
                <a:schemeClr val="bg1"/>
              </a:solidFill>
            </a:endParaRPr>
          </a:p>
        </p:txBody>
      </p:sp>
      <p:sp>
        <p:nvSpPr>
          <p:cNvPr id="3" name="2 Marcador de contenido"/>
          <p:cNvSpPr>
            <a:spLocks noGrp="1"/>
          </p:cNvSpPr>
          <p:nvPr>
            <p:ph idx="1"/>
          </p:nvPr>
        </p:nvSpPr>
        <p:spPr>
          <a:xfrm>
            <a:off x="457200" y="1412776"/>
            <a:ext cx="8229600" cy="5184576"/>
          </a:xfrm>
        </p:spPr>
        <p:txBody>
          <a:bodyPr>
            <a:normAutofit fontScale="25000" lnSpcReduction="20000"/>
          </a:bodyPr>
          <a:lstStyle/>
          <a:p>
            <a:pPr lvl="0" algn="just">
              <a:lnSpc>
                <a:spcPct val="120000"/>
              </a:lnSpc>
              <a:spcBef>
                <a:spcPts val="0"/>
              </a:spcBef>
            </a:pPr>
            <a:r>
              <a:rPr lang="es-ES" sz="4800" b="1" dirty="0">
                <a:solidFill>
                  <a:schemeClr val="bg1"/>
                </a:solidFill>
              </a:rPr>
              <a:t>Álvarez Pérez, </a:t>
            </a:r>
            <a:r>
              <a:rPr lang="es-ES" sz="4800" b="1" dirty="0" err="1">
                <a:solidFill>
                  <a:schemeClr val="bg1"/>
                </a:solidFill>
              </a:rPr>
              <a:t>Xosé</a:t>
            </a:r>
            <a:r>
              <a:rPr lang="es-ES" sz="4800" b="1" dirty="0">
                <a:solidFill>
                  <a:schemeClr val="bg1"/>
                </a:solidFill>
              </a:rPr>
              <a:t> </a:t>
            </a:r>
            <a:r>
              <a:rPr lang="es-ES" sz="4800" b="1" dirty="0" err="1">
                <a:solidFill>
                  <a:schemeClr val="bg1"/>
                </a:solidFill>
              </a:rPr>
              <a:t>Afonso</a:t>
            </a:r>
            <a:r>
              <a:rPr lang="es-ES" sz="4800" dirty="0">
                <a:solidFill>
                  <a:schemeClr val="bg1"/>
                </a:solidFill>
              </a:rPr>
              <a:t> (2013): “A </a:t>
            </a:r>
            <a:r>
              <a:rPr lang="es-ES" sz="4800" dirty="0" err="1">
                <a:solidFill>
                  <a:schemeClr val="bg1"/>
                </a:solidFill>
              </a:rPr>
              <a:t>fronteira</a:t>
            </a:r>
            <a:r>
              <a:rPr lang="es-ES" sz="4800" dirty="0">
                <a:solidFill>
                  <a:schemeClr val="bg1"/>
                </a:solidFill>
              </a:rPr>
              <a:t> entre </a:t>
            </a:r>
            <a:r>
              <a:rPr lang="es-ES" sz="4800" dirty="0" err="1">
                <a:solidFill>
                  <a:schemeClr val="bg1"/>
                </a:solidFill>
              </a:rPr>
              <a:t>galego</a:t>
            </a:r>
            <a:r>
              <a:rPr lang="es-ES" sz="4800" dirty="0">
                <a:solidFill>
                  <a:schemeClr val="bg1"/>
                </a:solidFill>
              </a:rPr>
              <a:t> e portugués. A perspectiva portuguesa”, en E. </a:t>
            </a:r>
            <a:r>
              <a:rPr lang="es-ES" sz="4800" dirty="0" err="1">
                <a:solidFill>
                  <a:schemeClr val="bg1"/>
                </a:solidFill>
              </a:rPr>
              <a:t>Gugenberger</a:t>
            </a:r>
            <a:r>
              <a:rPr lang="es-ES" sz="4800" dirty="0">
                <a:solidFill>
                  <a:schemeClr val="bg1"/>
                </a:solidFill>
              </a:rPr>
              <a:t> / H. Monteagudo / G. </a:t>
            </a:r>
            <a:r>
              <a:rPr lang="es-ES" sz="4800" dirty="0" err="1">
                <a:solidFill>
                  <a:schemeClr val="bg1"/>
                </a:solidFill>
              </a:rPr>
              <a:t>Rei-Doval</a:t>
            </a:r>
            <a:r>
              <a:rPr lang="es-ES" sz="4800" dirty="0">
                <a:solidFill>
                  <a:schemeClr val="bg1"/>
                </a:solidFill>
              </a:rPr>
              <a:t> (eds.): </a:t>
            </a:r>
            <a:r>
              <a:rPr lang="es-ES" sz="4800" i="1" dirty="0">
                <a:solidFill>
                  <a:schemeClr val="bg1"/>
                </a:solidFill>
              </a:rPr>
              <a:t>Contacto de </a:t>
            </a:r>
            <a:r>
              <a:rPr lang="es-ES" sz="4800" i="1" dirty="0" err="1">
                <a:solidFill>
                  <a:schemeClr val="bg1"/>
                </a:solidFill>
              </a:rPr>
              <a:t>linguas</a:t>
            </a:r>
            <a:r>
              <a:rPr lang="es-ES" sz="4800" i="1" dirty="0">
                <a:solidFill>
                  <a:schemeClr val="bg1"/>
                </a:solidFill>
              </a:rPr>
              <a:t>, </a:t>
            </a:r>
            <a:r>
              <a:rPr lang="es-ES" sz="4800" i="1" dirty="0" err="1">
                <a:solidFill>
                  <a:schemeClr val="bg1"/>
                </a:solidFill>
              </a:rPr>
              <a:t>hibridade</a:t>
            </a:r>
            <a:r>
              <a:rPr lang="es-ES" sz="4800" i="1" dirty="0">
                <a:solidFill>
                  <a:schemeClr val="bg1"/>
                </a:solidFill>
              </a:rPr>
              <a:t>, cambio: contextos, procesos e consecuencias</a:t>
            </a:r>
            <a:r>
              <a:rPr lang="es-ES" sz="4800" dirty="0">
                <a:solidFill>
                  <a:schemeClr val="bg1"/>
                </a:solidFill>
              </a:rPr>
              <a:t>. Santiago de Compostela: </a:t>
            </a:r>
            <a:r>
              <a:rPr lang="es-ES" sz="4800" dirty="0" err="1">
                <a:solidFill>
                  <a:schemeClr val="bg1"/>
                </a:solidFill>
              </a:rPr>
              <a:t>Consello</a:t>
            </a:r>
            <a:r>
              <a:rPr lang="es-ES" sz="4800" dirty="0">
                <a:solidFill>
                  <a:schemeClr val="bg1"/>
                </a:solidFill>
              </a:rPr>
              <a:t> da Cultura Galega / Instituto da </a:t>
            </a:r>
            <a:r>
              <a:rPr lang="es-ES" sz="4800" dirty="0" err="1">
                <a:solidFill>
                  <a:schemeClr val="bg1"/>
                </a:solidFill>
              </a:rPr>
              <a:t>Lingua</a:t>
            </a:r>
            <a:r>
              <a:rPr lang="es-ES" sz="4800" dirty="0">
                <a:solidFill>
                  <a:schemeClr val="bg1"/>
                </a:solidFill>
              </a:rPr>
              <a:t> Galega, </a:t>
            </a:r>
            <a:r>
              <a:rPr lang="es-ES" sz="4800" dirty="0" smtClean="0">
                <a:solidFill>
                  <a:schemeClr val="bg1"/>
                </a:solidFill>
              </a:rPr>
              <a:t>97-136.</a:t>
            </a:r>
          </a:p>
          <a:p>
            <a:pPr lvl="0" algn="just">
              <a:lnSpc>
                <a:spcPct val="120000"/>
              </a:lnSpc>
              <a:spcBef>
                <a:spcPts val="0"/>
              </a:spcBef>
              <a:buNone/>
            </a:pPr>
            <a:endParaRPr lang="es-ES" sz="4800" dirty="0">
              <a:solidFill>
                <a:schemeClr val="bg1"/>
              </a:solidFill>
            </a:endParaRPr>
          </a:p>
          <a:p>
            <a:pPr lvl="0" algn="just">
              <a:lnSpc>
                <a:spcPct val="120000"/>
              </a:lnSpc>
              <a:spcBef>
                <a:spcPts val="0"/>
              </a:spcBef>
            </a:pPr>
            <a:r>
              <a:rPr lang="en-US" sz="4800" b="1" dirty="0" err="1">
                <a:solidFill>
                  <a:schemeClr val="bg1"/>
                </a:solidFill>
              </a:rPr>
              <a:t>Beswick</a:t>
            </a:r>
            <a:r>
              <a:rPr lang="en-US" sz="4800" dirty="0">
                <a:solidFill>
                  <a:schemeClr val="bg1"/>
                </a:solidFill>
              </a:rPr>
              <a:t>, </a:t>
            </a:r>
            <a:r>
              <a:rPr lang="en-US" sz="4800" b="1" dirty="0" err="1">
                <a:solidFill>
                  <a:schemeClr val="bg1"/>
                </a:solidFill>
              </a:rPr>
              <a:t>Jaine</a:t>
            </a:r>
            <a:r>
              <a:rPr lang="en-US" sz="4800" dirty="0">
                <a:solidFill>
                  <a:schemeClr val="bg1"/>
                </a:solidFill>
              </a:rPr>
              <a:t> (2005): “Linguistic homogeneity in Galician and Portuguese borderland communities”, en </a:t>
            </a:r>
            <a:r>
              <a:rPr lang="en-US" sz="4800" i="1" dirty="0" err="1">
                <a:solidFill>
                  <a:schemeClr val="bg1"/>
                </a:solidFill>
              </a:rPr>
              <a:t>Estudios</a:t>
            </a:r>
            <a:r>
              <a:rPr lang="en-US" sz="4800" i="1" dirty="0">
                <a:solidFill>
                  <a:schemeClr val="bg1"/>
                </a:solidFill>
              </a:rPr>
              <a:t> de </a:t>
            </a:r>
            <a:r>
              <a:rPr lang="en-US" sz="4800" i="1" dirty="0" err="1">
                <a:solidFill>
                  <a:schemeClr val="bg1"/>
                </a:solidFill>
              </a:rPr>
              <a:t>Sociolingüística</a:t>
            </a:r>
            <a:r>
              <a:rPr lang="en-US" sz="4800" dirty="0">
                <a:solidFill>
                  <a:schemeClr val="bg1"/>
                </a:solidFill>
              </a:rPr>
              <a:t> , 6, (1), 39-64</a:t>
            </a:r>
            <a:r>
              <a:rPr lang="en-US" sz="4800" dirty="0" smtClean="0">
                <a:solidFill>
                  <a:schemeClr val="bg1"/>
                </a:solidFill>
              </a:rPr>
              <a:t>.</a:t>
            </a:r>
          </a:p>
          <a:p>
            <a:pPr lvl="0" algn="just">
              <a:lnSpc>
                <a:spcPct val="120000"/>
              </a:lnSpc>
              <a:spcBef>
                <a:spcPts val="0"/>
              </a:spcBef>
              <a:buNone/>
            </a:pPr>
            <a:endParaRPr lang="es-ES" sz="4800" dirty="0">
              <a:solidFill>
                <a:schemeClr val="bg1"/>
              </a:solidFill>
            </a:endParaRPr>
          </a:p>
          <a:p>
            <a:pPr lvl="0" algn="just">
              <a:lnSpc>
                <a:spcPct val="120000"/>
              </a:lnSpc>
              <a:spcBef>
                <a:spcPts val="0"/>
              </a:spcBef>
            </a:pPr>
            <a:r>
              <a:rPr lang="es-ES" sz="4800" b="1" dirty="0" err="1">
                <a:solidFill>
                  <a:schemeClr val="bg1"/>
                </a:solidFill>
              </a:rPr>
              <a:t>Cabeleira</a:t>
            </a:r>
            <a:r>
              <a:rPr lang="es-ES" sz="4800" b="1" dirty="0">
                <a:solidFill>
                  <a:schemeClr val="bg1"/>
                </a:solidFill>
              </a:rPr>
              <a:t>, Susana Machado </a:t>
            </a:r>
            <a:r>
              <a:rPr lang="es-ES" sz="4800" dirty="0">
                <a:solidFill>
                  <a:schemeClr val="bg1"/>
                </a:solidFill>
              </a:rPr>
              <a:t>(2006): “</a:t>
            </a:r>
            <a:r>
              <a:rPr lang="es-ES" sz="4800" dirty="0" err="1">
                <a:solidFill>
                  <a:schemeClr val="bg1"/>
                </a:solidFill>
              </a:rPr>
              <a:t>Atitudes</a:t>
            </a:r>
            <a:r>
              <a:rPr lang="es-ES" sz="4800" dirty="0">
                <a:solidFill>
                  <a:schemeClr val="bg1"/>
                </a:solidFill>
              </a:rPr>
              <a:t> e </a:t>
            </a:r>
            <a:r>
              <a:rPr lang="es-ES" sz="4800" dirty="0" err="1">
                <a:solidFill>
                  <a:schemeClr val="bg1"/>
                </a:solidFill>
              </a:rPr>
              <a:t>preconceitos</a:t>
            </a:r>
            <a:r>
              <a:rPr lang="es-ES" sz="4800" dirty="0">
                <a:solidFill>
                  <a:schemeClr val="bg1"/>
                </a:solidFill>
              </a:rPr>
              <a:t> </a:t>
            </a:r>
            <a:r>
              <a:rPr lang="es-ES" sz="4800" dirty="0" err="1">
                <a:solidFill>
                  <a:schemeClr val="bg1"/>
                </a:solidFill>
              </a:rPr>
              <a:t>linguísticos</a:t>
            </a:r>
            <a:r>
              <a:rPr lang="es-ES" sz="4800" dirty="0">
                <a:solidFill>
                  <a:schemeClr val="bg1"/>
                </a:solidFill>
              </a:rPr>
              <a:t> </a:t>
            </a:r>
            <a:r>
              <a:rPr lang="es-ES" sz="4800" dirty="0" err="1">
                <a:solidFill>
                  <a:schemeClr val="bg1"/>
                </a:solidFill>
              </a:rPr>
              <a:t>face</a:t>
            </a:r>
            <a:r>
              <a:rPr lang="es-ES" sz="4800" dirty="0">
                <a:solidFill>
                  <a:schemeClr val="bg1"/>
                </a:solidFill>
              </a:rPr>
              <a:t> a variedades </a:t>
            </a:r>
            <a:r>
              <a:rPr lang="es-ES" sz="4800" dirty="0" err="1">
                <a:solidFill>
                  <a:schemeClr val="bg1"/>
                </a:solidFill>
              </a:rPr>
              <a:t>dialectais</a:t>
            </a:r>
            <a:r>
              <a:rPr lang="es-ES" sz="4800" dirty="0">
                <a:solidFill>
                  <a:schemeClr val="bg1"/>
                </a:solidFill>
              </a:rPr>
              <a:t>”, en J. Barbosa / F. </a:t>
            </a:r>
            <a:r>
              <a:rPr lang="es-ES" sz="4800" dirty="0" err="1">
                <a:solidFill>
                  <a:schemeClr val="bg1"/>
                </a:solidFill>
              </a:rPr>
              <a:t>Oliveira</a:t>
            </a:r>
            <a:r>
              <a:rPr lang="es-ES" sz="4800" dirty="0">
                <a:solidFill>
                  <a:schemeClr val="bg1"/>
                </a:solidFill>
              </a:rPr>
              <a:t> (</a:t>
            </a:r>
            <a:r>
              <a:rPr lang="es-ES" sz="4800" dirty="0" err="1">
                <a:solidFill>
                  <a:schemeClr val="bg1"/>
                </a:solidFill>
              </a:rPr>
              <a:t>orgs</a:t>
            </a:r>
            <a:r>
              <a:rPr lang="es-ES" sz="4800" dirty="0">
                <a:solidFill>
                  <a:schemeClr val="bg1"/>
                </a:solidFill>
              </a:rPr>
              <a:t>.), </a:t>
            </a:r>
            <a:r>
              <a:rPr lang="es-ES" sz="4800" i="1" dirty="0">
                <a:solidFill>
                  <a:schemeClr val="bg1"/>
                </a:solidFill>
              </a:rPr>
              <a:t>XXI </a:t>
            </a:r>
            <a:r>
              <a:rPr lang="es-ES" sz="4800" i="1" dirty="0" err="1">
                <a:solidFill>
                  <a:schemeClr val="bg1"/>
                </a:solidFill>
              </a:rPr>
              <a:t>Encontro</a:t>
            </a:r>
            <a:r>
              <a:rPr lang="es-ES" sz="4800" i="1" dirty="0">
                <a:solidFill>
                  <a:schemeClr val="bg1"/>
                </a:solidFill>
              </a:rPr>
              <a:t> Nacional da </a:t>
            </a:r>
            <a:r>
              <a:rPr lang="es-ES" sz="4800" i="1" dirty="0" err="1">
                <a:solidFill>
                  <a:schemeClr val="bg1"/>
                </a:solidFill>
              </a:rPr>
              <a:t>Associação</a:t>
            </a:r>
            <a:r>
              <a:rPr lang="es-ES" sz="4800" i="1" dirty="0">
                <a:solidFill>
                  <a:schemeClr val="bg1"/>
                </a:solidFill>
              </a:rPr>
              <a:t> Portuguesa de </a:t>
            </a:r>
            <a:r>
              <a:rPr lang="es-ES" sz="4800" i="1" dirty="0" err="1">
                <a:solidFill>
                  <a:schemeClr val="bg1"/>
                </a:solidFill>
              </a:rPr>
              <a:t>Linguística</a:t>
            </a:r>
            <a:r>
              <a:rPr lang="es-ES" sz="4800" dirty="0">
                <a:solidFill>
                  <a:schemeClr val="bg1"/>
                </a:solidFill>
              </a:rPr>
              <a:t>, 245-260</a:t>
            </a:r>
            <a:r>
              <a:rPr lang="es-ES" sz="4800" dirty="0" smtClean="0">
                <a:solidFill>
                  <a:schemeClr val="bg1"/>
                </a:solidFill>
              </a:rPr>
              <a:t>.</a:t>
            </a:r>
          </a:p>
          <a:p>
            <a:pPr lvl="0" algn="just">
              <a:lnSpc>
                <a:spcPct val="120000"/>
              </a:lnSpc>
              <a:spcBef>
                <a:spcPts val="0"/>
              </a:spcBef>
              <a:buNone/>
            </a:pPr>
            <a:endParaRPr lang="es-ES" sz="4800" dirty="0" smtClean="0">
              <a:solidFill>
                <a:schemeClr val="bg1"/>
              </a:solidFill>
            </a:endParaRPr>
          </a:p>
          <a:p>
            <a:pPr lvl="0" algn="just">
              <a:lnSpc>
                <a:spcPct val="120000"/>
              </a:lnSpc>
              <a:spcBef>
                <a:spcPts val="0"/>
              </a:spcBef>
            </a:pPr>
            <a:r>
              <a:rPr lang="es-ES" sz="4800" b="1" dirty="0" err="1">
                <a:solidFill>
                  <a:schemeClr val="bg1"/>
                </a:solidFill>
              </a:rPr>
              <a:t>Erdösová</a:t>
            </a:r>
            <a:r>
              <a:rPr lang="es-ES" sz="4800" b="1" dirty="0">
                <a:solidFill>
                  <a:schemeClr val="bg1"/>
                </a:solidFill>
              </a:rPr>
              <a:t>, </a:t>
            </a:r>
            <a:r>
              <a:rPr lang="es-ES" sz="4800" b="1" dirty="0" err="1">
                <a:solidFill>
                  <a:schemeClr val="bg1"/>
                </a:solidFill>
              </a:rPr>
              <a:t>Zuzana</a:t>
            </a:r>
            <a:r>
              <a:rPr lang="es-ES" sz="4800" dirty="0">
                <a:solidFill>
                  <a:schemeClr val="bg1"/>
                </a:solidFill>
              </a:rPr>
              <a:t> (2011): “El español de México en los ojos de sus hablantes. Un estudio desde la sociolingüística y la dialectología perceptiva”, en </a:t>
            </a:r>
            <a:r>
              <a:rPr lang="es-ES" sz="4800" i="1" dirty="0">
                <a:solidFill>
                  <a:schemeClr val="bg1"/>
                </a:solidFill>
              </a:rPr>
              <a:t>Lengua y voz</a:t>
            </a:r>
            <a:r>
              <a:rPr lang="es-ES" sz="4800" dirty="0">
                <a:solidFill>
                  <a:schemeClr val="bg1"/>
                </a:solidFill>
              </a:rPr>
              <a:t>, 1. México: Universidad Autónoma de México, 57-81</a:t>
            </a:r>
            <a:r>
              <a:rPr lang="es-ES" sz="4800" dirty="0" smtClean="0">
                <a:solidFill>
                  <a:schemeClr val="bg1"/>
                </a:solidFill>
              </a:rPr>
              <a:t>.</a:t>
            </a:r>
            <a:endParaRPr lang="es-ES" sz="4800" dirty="0">
              <a:solidFill>
                <a:schemeClr val="bg1"/>
              </a:solidFill>
            </a:endParaRPr>
          </a:p>
          <a:p>
            <a:pPr>
              <a:lnSpc>
                <a:spcPct val="120000"/>
              </a:lnSpc>
              <a:spcBef>
                <a:spcPts val="0"/>
              </a:spcBef>
              <a:buNone/>
            </a:pPr>
            <a:r>
              <a:rPr lang="es-ES" sz="4400" dirty="0" smtClean="0">
                <a:solidFill>
                  <a:schemeClr val="bg1"/>
                </a:solidFill>
              </a:rPr>
              <a:t>          [</a:t>
            </a:r>
            <a:r>
              <a:rPr lang="es-ES" sz="4400" dirty="0">
                <a:solidFill>
                  <a:schemeClr val="bg1"/>
                </a:solidFill>
              </a:rPr>
              <a:t>Recurso en </a:t>
            </a:r>
            <a:r>
              <a:rPr lang="es-ES" sz="4400" dirty="0" err="1">
                <a:solidFill>
                  <a:schemeClr val="bg1"/>
                </a:solidFill>
              </a:rPr>
              <a:t>liña</a:t>
            </a:r>
            <a:r>
              <a:rPr lang="es-ES" sz="4400" dirty="0">
                <a:solidFill>
                  <a:schemeClr val="bg1"/>
                </a:solidFill>
              </a:rPr>
              <a:t>: </a:t>
            </a:r>
            <a:r>
              <a:rPr lang="es-ES" sz="4400" u="sng" dirty="0">
                <a:solidFill>
                  <a:schemeClr val="bg1"/>
                </a:solidFill>
                <a:hlinkClick r:id="rId2"/>
              </a:rPr>
              <a:t>http://www.uaemex.mx/lenguayvoz/Revista/1/Articulos/El_esp_de_Mex_en_los_ojos_de_sus_hablantes.pdf</a:t>
            </a:r>
            <a:r>
              <a:rPr lang="es-ES" sz="4400" dirty="0">
                <a:solidFill>
                  <a:schemeClr val="bg1"/>
                </a:solidFill>
              </a:rPr>
              <a:t> ]</a:t>
            </a:r>
          </a:p>
          <a:p>
            <a:pPr algn="just">
              <a:lnSpc>
                <a:spcPct val="120000"/>
              </a:lnSpc>
              <a:spcBef>
                <a:spcPts val="0"/>
              </a:spcBef>
              <a:buNone/>
            </a:pPr>
            <a:endParaRPr lang="es-ES" sz="5600" dirty="0">
              <a:solidFill>
                <a:schemeClr val="bg1"/>
              </a:solidFill>
            </a:endParaRPr>
          </a:p>
          <a:p>
            <a:pPr lvl="0" algn="just">
              <a:lnSpc>
                <a:spcPct val="120000"/>
              </a:lnSpc>
              <a:spcBef>
                <a:spcPts val="0"/>
              </a:spcBef>
            </a:pPr>
            <a:r>
              <a:rPr lang="es-ES" sz="4800" b="1" dirty="0">
                <a:solidFill>
                  <a:schemeClr val="bg1"/>
                </a:solidFill>
              </a:rPr>
              <a:t>Ferreira, Carla </a:t>
            </a:r>
            <a:r>
              <a:rPr lang="es-ES" sz="4800" b="1" dirty="0" err="1">
                <a:solidFill>
                  <a:schemeClr val="bg1"/>
                </a:solidFill>
              </a:rPr>
              <a:t>Sofia</a:t>
            </a:r>
            <a:r>
              <a:rPr lang="es-ES" sz="4800" b="1" dirty="0">
                <a:solidFill>
                  <a:schemeClr val="bg1"/>
                </a:solidFill>
              </a:rPr>
              <a:t> da Silva</a:t>
            </a:r>
            <a:r>
              <a:rPr lang="es-ES" sz="4800" dirty="0">
                <a:solidFill>
                  <a:schemeClr val="bg1"/>
                </a:solidFill>
              </a:rPr>
              <a:t> (2004), </a:t>
            </a:r>
            <a:r>
              <a:rPr lang="es-ES" sz="4800" i="1" dirty="0" err="1">
                <a:solidFill>
                  <a:schemeClr val="bg1"/>
                </a:solidFill>
              </a:rPr>
              <a:t>Percepções</a:t>
            </a:r>
            <a:r>
              <a:rPr lang="es-ES" sz="4800" i="1" dirty="0">
                <a:solidFill>
                  <a:schemeClr val="bg1"/>
                </a:solidFill>
              </a:rPr>
              <a:t> e </a:t>
            </a:r>
            <a:r>
              <a:rPr lang="es-ES" sz="4800" i="1" dirty="0" err="1">
                <a:solidFill>
                  <a:schemeClr val="bg1"/>
                </a:solidFill>
              </a:rPr>
              <a:t>atitudes</a:t>
            </a:r>
            <a:r>
              <a:rPr lang="es-ES" sz="4800" i="1" dirty="0">
                <a:solidFill>
                  <a:schemeClr val="bg1"/>
                </a:solidFill>
              </a:rPr>
              <a:t> </a:t>
            </a:r>
            <a:r>
              <a:rPr lang="es-ES" sz="4800" i="1" dirty="0" err="1">
                <a:solidFill>
                  <a:schemeClr val="bg1"/>
                </a:solidFill>
              </a:rPr>
              <a:t>linguísticas</a:t>
            </a:r>
            <a:r>
              <a:rPr lang="es-ES" sz="4800" i="1" dirty="0">
                <a:solidFill>
                  <a:schemeClr val="bg1"/>
                </a:solidFill>
              </a:rPr>
              <a:t> das variedades </a:t>
            </a:r>
            <a:r>
              <a:rPr lang="es-ES" sz="4800" i="1" dirty="0" err="1">
                <a:solidFill>
                  <a:schemeClr val="bg1"/>
                </a:solidFill>
              </a:rPr>
              <a:t>diatópicas</a:t>
            </a:r>
            <a:r>
              <a:rPr lang="es-ES" sz="4800" i="1" dirty="0">
                <a:solidFill>
                  <a:schemeClr val="bg1"/>
                </a:solidFill>
              </a:rPr>
              <a:t> de Portugal.</a:t>
            </a:r>
            <a:r>
              <a:rPr lang="es-ES" sz="4800" dirty="0">
                <a:solidFill>
                  <a:schemeClr val="bg1"/>
                </a:solidFill>
              </a:rPr>
              <a:t> </a:t>
            </a:r>
            <a:r>
              <a:rPr lang="es-ES" sz="4800" i="1" dirty="0" err="1">
                <a:solidFill>
                  <a:schemeClr val="bg1"/>
                </a:solidFill>
              </a:rPr>
              <a:t>Um</a:t>
            </a:r>
            <a:r>
              <a:rPr lang="es-ES" sz="4800" i="1" dirty="0">
                <a:solidFill>
                  <a:schemeClr val="bg1"/>
                </a:solidFill>
              </a:rPr>
              <a:t> </a:t>
            </a:r>
            <a:r>
              <a:rPr lang="es-ES" sz="4800" i="1" dirty="0" err="1">
                <a:solidFill>
                  <a:schemeClr val="bg1"/>
                </a:solidFill>
              </a:rPr>
              <a:t>contributo</a:t>
            </a:r>
            <a:r>
              <a:rPr lang="es-ES" sz="4800" i="1" dirty="0">
                <a:solidFill>
                  <a:schemeClr val="bg1"/>
                </a:solidFill>
              </a:rPr>
              <a:t> </a:t>
            </a:r>
            <a:r>
              <a:rPr lang="es-ES" sz="4800" i="1" dirty="0" err="1">
                <a:solidFill>
                  <a:schemeClr val="bg1"/>
                </a:solidFill>
              </a:rPr>
              <a:t>português</a:t>
            </a:r>
            <a:r>
              <a:rPr lang="es-ES" sz="4800" i="1" dirty="0">
                <a:solidFill>
                  <a:schemeClr val="bg1"/>
                </a:solidFill>
              </a:rPr>
              <a:t> para a </a:t>
            </a:r>
            <a:r>
              <a:rPr lang="es-ES" sz="4800" i="1" dirty="0" err="1">
                <a:solidFill>
                  <a:schemeClr val="bg1"/>
                </a:solidFill>
              </a:rPr>
              <a:t>Dialectologia</a:t>
            </a:r>
            <a:r>
              <a:rPr lang="es-ES" sz="4800" i="1" dirty="0">
                <a:solidFill>
                  <a:schemeClr val="bg1"/>
                </a:solidFill>
              </a:rPr>
              <a:t> Perceptual</a:t>
            </a:r>
            <a:r>
              <a:rPr lang="es-ES" sz="4800" dirty="0">
                <a:solidFill>
                  <a:schemeClr val="bg1"/>
                </a:solidFill>
              </a:rPr>
              <a:t>. </a:t>
            </a:r>
            <a:r>
              <a:rPr lang="es-ES" sz="4800" dirty="0" err="1">
                <a:solidFill>
                  <a:schemeClr val="bg1"/>
                </a:solidFill>
              </a:rPr>
              <a:t>Mestrado</a:t>
            </a:r>
            <a:r>
              <a:rPr lang="es-ES" sz="4800" dirty="0">
                <a:solidFill>
                  <a:schemeClr val="bg1"/>
                </a:solidFill>
              </a:rPr>
              <a:t> </a:t>
            </a:r>
            <a:r>
              <a:rPr lang="es-ES" sz="4800" dirty="0" err="1">
                <a:solidFill>
                  <a:schemeClr val="bg1"/>
                </a:solidFill>
              </a:rPr>
              <a:t>em</a:t>
            </a:r>
            <a:r>
              <a:rPr lang="es-ES" sz="4800" dirty="0">
                <a:solidFill>
                  <a:schemeClr val="bg1"/>
                </a:solidFill>
              </a:rPr>
              <a:t> "</a:t>
            </a:r>
            <a:r>
              <a:rPr lang="es-ES" sz="4800" dirty="0" err="1">
                <a:solidFill>
                  <a:schemeClr val="bg1"/>
                </a:solidFill>
              </a:rPr>
              <a:t>Linguística</a:t>
            </a:r>
            <a:r>
              <a:rPr lang="es-ES" sz="4800" dirty="0">
                <a:solidFill>
                  <a:schemeClr val="bg1"/>
                </a:solidFill>
              </a:rPr>
              <a:t> </a:t>
            </a:r>
            <a:r>
              <a:rPr lang="es-ES" sz="4800" dirty="0" err="1">
                <a:solidFill>
                  <a:schemeClr val="bg1"/>
                </a:solidFill>
              </a:rPr>
              <a:t>Geral</a:t>
            </a:r>
            <a:r>
              <a:rPr lang="es-ES" sz="4800" dirty="0">
                <a:solidFill>
                  <a:schemeClr val="bg1"/>
                </a:solidFill>
              </a:rPr>
              <a:t>", </a:t>
            </a:r>
            <a:r>
              <a:rPr lang="es-ES" sz="4800" dirty="0" err="1">
                <a:solidFill>
                  <a:schemeClr val="bg1"/>
                </a:solidFill>
              </a:rPr>
              <a:t>sob</a:t>
            </a:r>
            <a:r>
              <a:rPr lang="es-ES" sz="4800" dirty="0">
                <a:solidFill>
                  <a:schemeClr val="bg1"/>
                </a:solidFill>
              </a:rPr>
              <a:t> </a:t>
            </a:r>
            <a:r>
              <a:rPr lang="es-ES" sz="4800" dirty="0" err="1">
                <a:solidFill>
                  <a:schemeClr val="bg1"/>
                </a:solidFill>
              </a:rPr>
              <a:t>orientação</a:t>
            </a:r>
            <a:r>
              <a:rPr lang="es-ES" sz="4800" dirty="0">
                <a:solidFill>
                  <a:schemeClr val="bg1"/>
                </a:solidFill>
              </a:rPr>
              <a:t> de </a:t>
            </a:r>
            <a:r>
              <a:rPr lang="es-ES" sz="4800" dirty="0" err="1">
                <a:solidFill>
                  <a:schemeClr val="bg1"/>
                </a:solidFill>
              </a:rPr>
              <a:t>Clarinda</a:t>
            </a:r>
            <a:r>
              <a:rPr lang="es-ES" sz="4800" dirty="0">
                <a:solidFill>
                  <a:schemeClr val="bg1"/>
                </a:solidFill>
              </a:rPr>
              <a:t> de </a:t>
            </a:r>
            <a:r>
              <a:rPr lang="es-ES" sz="4800" dirty="0" err="1">
                <a:solidFill>
                  <a:schemeClr val="bg1"/>
                </a:solidFill>
              </a:rPr>
              <a:t>Azevedo</a:t>
            </a:r>
            <a:r>
              <a:rPr lang="es-ES" sz="4800" dirty="0">
                <a:solidFill>
                  <a:schemeClr val="bg1"/>
                </a:solidFill>
              </a:rPr>
              <a:t> </a:t>
            </a:r>
            <a:r>
              <a:rPr lang="es-ES" sz="4800" dirty="0" err="1">
                <a:solidFill>
                  <a:schemeClr val="bg1"/>
                </a:solidFill>
              </a:rPr>
              <a:t>Maia</a:t>
            </a:r>
            <a:r>
              <a:rPr lang="es-ES" sz="4800" dirty="0">
                <a:solidFill>
                  <a:schemeClr val="bg1"/>
                </a:solidFill>
              </a:rPr>
              <a:t>. </a:t>
            </a:r>
            <a:r>
              <a:rPr lang="es-ES" sz="4800" dirty="0" err="1">
                <a:solidFill>
                  <a:schemeClr val="bg1"/>
                </a:solidFill>
              </a:rPr>
              <a:t>Faculdade</a:t>
            </a:r>
            <a:r>
              <a:rPr lang="es-ES" sz="4800" dirty="0">
                <a:solidFill>
                  <a:schemeClr val="bg1"/>
                </a:solidFill>
              </a:rPr>
              <a:t> de Letras da </a:t>
            </a:r>
            <a:r>
              <a:rPr lang="es-ES" sz="4800" dirty="0" err="1">
                <a:solidFill>
                  <a:schemeClr val="bg1"/>
                </a:solidFill>
              </a:rPr>
              <a:t>Universidade</a:t>
            </a:r>
            <a:r>
              <a:rPr lang="es-ES" sz="4800" dirty="0">
                <a:solidFill>
                  <a:schemeClr val="bg1"/>
                </a:solidFill>
              </a:rPr>
              <a:t> de </a:t>
            </a:r>
            <a:r>
              <a:rPr lang="es-ES" sz="4800" dirty="0" err="1">
                <a:solidFill>
                  <a:schemeClr val="bg1"/>
                </a:solidFill>
              </a:rPr>
              <a:t>Coimbra</a:t>
            </a:r>
            <a:r>
              <a:rPr lang="es-ES" sz="4800" dirty="0" smtClean="0">
                <a:solidFill>
                  <a:schemeClr val="bg1"/>
                </a:solidFill>
              </a:rPr>
              <a:t>.</a:t>
            </a:r>
          </a:p>
          <a:p>
            <a:pPr lvl="0" algn="just">
              <a:lnSpc>
                <a:spcPct val="120000"/>
              </a:lnSpc>
              <a:spcBef>
                <a:spcPts val="0"/>
              </a:spcBef>
            </a:pPr>
            <a:endParaRPr lang="es-ES" sz="4800" dirty="0">
              <a:solidFill>
                <a:schemeClr val="bg1"/>
              </a:solidFill>
            </a:endParaRPr>
          </a:p>
          <a:p>
            <a:pPr lvl="0" algn="just">
              <a:lnSpc>
                <a:spcPct val="120000"/>
              </a:lnSpc>
              <a:spcBef>
                <a:spcPts val="0"/>
              </a:spcBef>
            </a:pPr>
            <a:r>
              <a:rPr lang="es-ES" sz="4800" b="1" dirty="0">
                <a:solidFill>
                  <a:schemeClr val="bg1"/>
                </a:solidFill>
              </a:rPr>
              <a:t>Ferreira, Carla </a:t>
            </a:r>
            <a:r>
              <a:rPr lang="es-ES" sz="4800" b="1" dirty="0" err="1">
                <a:solidFill>
                  <a:schemeClr val="bg1"/>
                </a:solidFill>
              </a:rPr>
              <a:t>Sofia</a:t>
            </a:r>
            <a:r>
              <a:rPr lang="es-ES" sz="4800" b="1" dirty="0">
                <a:solidFill>
                  <a:schemeClr val="bg1"/>
                </a:solidFill>
              </a:rPr>
              <a:t> da Silva </a:t>
            </a:r>
            <a:r>
              <a:rPr lang="es-ES" sz="4800" dirty="0">
                <a:solidFill>
                  <a:schemeClr val="bg1"/>
                </a:solidFill>
              </a:rPr>
              <a:t>(2009): “</a:t>
            </a:r>
            <a:r>
              <a:rPr lang="es-ES" sz="4800" dirty="0" err="1">
                <a:solidFill>
                  <a:schemeClr val="bg1"/>
                </a:solidFill>
              </a:rPr>
              <a:t>Percepções</a:t>
            </a:r>
            <a:r>
              <a:rPr lang="es-ES" sz="4800" dirty="0">
                <a:solidFill>
                  <a:schemeClr val="bg1"/>
                </a:solidFill>
              </a:rPr>
              <a:t> </a:t>
            </a:r>
            <a:r>
              <a:rPr lang="es-ES" sz="4800" dirty="0" err="1">
                <a:solidFill>
                  <a:schemeClr val="bg1"/>
                </a:solidFill>
              </a:rPr>
              <a:t>dialectais</a:t>
            </a:r>
            <a:r>
              <a:rPr lang="es-ES" sz="4800" dirty="0">
                <a:solidFill>
                  <a:schemeClr val="bg1"/>
                </a:solidFill>
              </a:rPr>
              <a:t> e </a:t>
            </a:r>
            <a:r>
              <a:rPr lang="es-ES" sz="4800" dirty="0" err="1">
                <a:solidFill>
                  <a:schemeClr val="bg1"/>
                </a:solidFill>
              </a:rPr>
              <a:t>atitudes</a:t>
            </a:r>
            <a:r>
              <a:rPr lang="es-ES" sz="4800" dirty="0">
                <a:solidFill>
                  <a:schemeClr val="bg1"/>
                </a:solidFill>
              </a:rPr>
              <a:t> </a:t>
            </a:r>
            <a:r>
              <a:rPr lang="es-ES" sz="4800" dirty="0" err="1">
                <a:solidFill>
                  <a:schemeClr val="bg1"/>
                </a:solidFill>
              </a:rPr>
              <a:t>linguísticas</a:t>
            </a:r>
            <a:r>
              <a:rPr lang="es-ES" sz="4800" dirty="0">
                <a:solidFill>
                  <a:schemeClr val="bg1"/>
                </a:solidFill>
              </a:rPr>
              <a:t>. O método da </a:t>
            </a:r>
            <a:r>
              <a:rPr lang="es-ES" sz="4800" dirty="0" err="1">
                <a:solidFill>
                  <a:schemeClr val="bg1"/>
                </a:solidFill>
              </a:rPr>
              <a:t>Dialectologia</a:t>
            </a:r>
            <a:r>
              <a:rPr lang="es-ES" sz="4800" dirty="0">
                <a:solidFill>
                  <a:schemeClr val="bg1"/>
                </a:solidFill>
              </a:rPr>
              <a:t> perceptual e as </a:t>
            </a:r>
            <a:r>
              <a:rPr lang="es-ES" sz="4800" dirty="0" err="1">
                <a:solidFill>
                  <a:schemeClr val="bg1"/>
                </a:solidFill>
              </a:rPr>
              <a:t>suas</a:t>
            </a:r>
            <a:r>
              <a:rPr lang="es-ES" sz="4800" dirty="0">
                <a:solidFill>
                  <a:schemeClr val="bg1"/>
                </a:solidFill>
              </a:rPr>
              <a:t> potencialidades”, en M.A </a:t>
            </a:r>
            <a:r>
              <a:rPr lang="es-ES" sz="4800" dirty="0" err="1">
                <a:solidFill>
                  <a:schemeClr val="bg1"/>
                </a:solidFill>
              </a:rPr>
              <a:t>Coutinho</a:t>
            </a:r>
            <a:r>
              <a:rPr lang="es-ES" sz="4800" dirty="0">
                <a:solidFill>
                  <a:schemeClr val="bg1"/>
                </a:solidFill>
              </a:rPr>
              <a:t> / A. Fiéis (</a:t>
            </a:r>
            <a:r>
              <a:rPr lang="es-ES" sz="4800" dirty="0" err="1">
                <a:solidFill>
                  <a:schemeClr val="bg1"/>
                </a:solidFill>
              </a:rPr>
              <a:t>orgs</a:t>
            </a:r>
            <a:r>
              <a:rPr lang="es-ES" sz="4800" dirty="0">
                <a:solidFill>
                  <a:schemeClr val="bg1"/>
                </a:solidFill>
              </a:rPr>
              <a:t>.), </a:t>
            </a:r>
            <a:r>
              <a:rPr lang="es-ES" sz="4800" i="1" dirty="0">
                <a:solidFill>
                  <a:schemeClr val="bg1"/>
                </a:solidFill>
              </a:rPr>
              <a:t>XXIV </a:t>
            </a:r>
            <a:r>
              <a:rPr lang="es-ES" sz="4800" i="1" dirty="0" err="1">
                <a:solidFill>
                  <a:schemeClr val="bg1"/>
                </a:solidFill>
              </a:rPr>
              <a:t>Encontro</a:t>
            </a:r>
            <a:r>
              <a:rPr lang="es-ES" sz="4800" i="1" dirty="0">
                <a:solidFill>
                  <a:schemeClr val="bg1"/>
                </a:solidFill>
              </a:rPr>
              <a:t> Nacional da </a:t>
            </a:r>
            <a:r>
              <a:rPr lang="es-ES" sz="4800" i="1" dirty="0" err="1">
                <a:solidFill>
                  <a:schemeClr val="bg1"/>
                </a:solidFill>
              </a:rPr>
              <a:t>AssociaçãoPortuguesa</a:t>
            </a:r>
            <a:r>
              <a:rPr lang="es-ES" sz="4800" i="1" dirty="0">
                <a:solidFill>
                  <a:schemeClr val="bg1"/>
                </a:solidFill>
              </a:rPr>
              <a:t> de </a:t>
            </a:r>
            <a:r>
              <a:rPr lang="es-ES" sz="4800" i="1" dirty="0" err="1">
                <a:solidFill>
                  <a:schemeClr val="bg1"/>
                </a:solidFill>
              </a:rPr>
              <a:t>Linguística</a:t>
            </a:r>
            <a:r>
              <a:rPr lang="es-ES" sz="4800" i="1" dirty="0">
                <a:solidFill>
                  <a:schemeClr val="bg1"/>
                </a:solidFill>
              </a:rPr>
              <a:t>. Textos seleccionados</a:t>
            </a:r>
            <a:r>
              <a:rPr lang="es-ES" sz="4800" dirty="0">
                <a:solidFill>
                  <a:schemeClr val="bg1"/>
                </a:solidFill>
              </a:rPr>
              <a:t>, 251-263.</a:t>
            </a:r>
          </a:p>
          <a:p>
            <a:pPr algn="just">
              <a:lnSpc>
                <a:spcPct val="120000"/>
              </a:lnSpc>
              <a:spcBef>
                <a:spcPts val="0"/>
              </a:spcBef>
              <a:buNone/>
            </a:pPr>
            <a:endParaRPr lang="es-ES" sz="4800" dirty="0">
              <a:solidFill>
                <a:schemeClr val="bg1"/>
              </a:solidFill>
            </a:endParaRPr>
          </a:p>
          <a:p>
            <a:pPr lvl="0" algn="just">
              <a:lnSpc>
                <a:spcPct val="120000"/>
              </a:lnSpc>
              <a:spcBef>
                <a:spcPts val="0"/>
              </a:spcBef>
            </a:pPr>
            <a:r>
              <a:rPr lang="en-US" sz="4800" b="1" dirty="0" err="1">
                <a:solidFill>
                  <a:schemeClr val="bg1"/>
                </a:solidFill>
              </a:rPr>
              <a:t>Litosseliti</a:t>
            </a:r>
            <a:r>
              <a:rPr lang="en-US" sz="4800" b="1" dirty="0">
                <a:solidFill>
                  <a:schemeClr val="bg1"/>
                </a:solidFill>
              </a:rPr>
              <a:t>, </a:t>
            </a:r>
            <a:r>
              <a:rPr lang="en-US" sz="4800" b="1" dirty="0" err="1">
                <a:solidFill>
                  <a:schemeClr val="bg1"/>
                </a:solidFill>
              </a:rPr>
              <a:t>Lia</a:t>
            </a:r>
            <a:r>
              <a:rPr lang="en-US" sz="4800" b="1" dirty="0">
                <a:solidFill>
                  <a:schemeClr val="bg1"/>
                </a:solidFill>
              </a:rPr>
              <a:t> </a:t>
            </a:r>
            <a:r>
              <a:rPr lang="en-US" sz="4800" dirty="0">
                <a:solidFill>
                  <a:schemeClr val="bg1"/>
                </a:solidFill>
              </a:rPr>
              <a:t>(</a:t>
            </a:r>
            <a:r>
              <a:rPr lang="en-US" sz="4800" dirty="0" err="1">
                <a:solidFill>
                  <a:schemeClr val="bg1"/>
                </a:solidFill>
              </a:rPr>
              <a:t>ed</a:t>
            </a:r>
            <a:r>
              <a:rPr lang="en-US" sz="4800" dirty="0">
                <a:solidFill>
                  <a:schemeClr val="bg1"/>
                </a:solidFill>
              </a:rPr>
              <a:t>) (2010):</a:t>
            </a:r>
            <a:r>
              <a:rPr lang="en-US" sz="4800" b="1" dirty="0">
                <a:solidFill>
                  <a:schemeClr val="bg1"/>
                </a:solidFill>
              </a:rPr>
              <a:t> </a:t>
            </a:r>
            <a:r>
              <a:rPr lang="en-US" sz="4800" i="1" dirty="0">
                <a:solidFill>
                  <a:schemeClr val="bg1"/>
                </a:solidFill>
              </a:rPr>
              <a:t>Research Methods in Linguistic. </a:t>
            </a:r>
            <a:r>
              <a:rPr lang="en-US" sz="4800" dirty="0">
                <a:solidFill>
                  <a:schemeClr val="bg1"/>
                </a:solidFill>
              </a:rPr>
              <a:t>Continuum International Publishing Group: London</a:t>
            </a:r>
            <a:endParaRPr lang="es-ES" sz="4800" dirty="0">
              <a:solidFill>
                <a:schemeClr val="bg1"/>
              </a:solidFill>
            </a:endParaRPr>
          </a:p>
          <a:p>
            <a:pPr algn="just">
              <a:lnSpc>
                <a:spcPct val="120000"/>
              </a:lnSpc>
              <a:spcBef>
                <a:spcPts val="0"/>
              </a:spcBef>
            </a:pPr>
            <a:endParaRPr lang="es-ES" sz="4800" dirty="0">
              <a:solidFill>
                <a:schemeClr val="bg1"/>
              </a:solidFill>
            </a:endParaRPr>
          </a:p>
          <a:p>
            <a:pPr lvl="0" algn="just">
              <a:lnSpc>
                <a:spcPct val="120000"/>
              </a:lnSpc>
              <a:spcBef>
                <a:spcPts val="0"/>
              </a:spcBef>
            </a:pPr>
            <a:r>
              <a:rPr lang="en-US" sz="4800" b="1" dirty="0">
                <a:solidFill>
                  <a:schemeClr val="bg1"/>
                </a:solidFill>
              </a:rPr>
              <a:t>Preston, Dennis R.</a:t>
            </a:r>
            <a:r>
              <a:rPr lang="en-US" sz="4800" dirty="0">
                <a:solidFill>
                  <a:schemeClr val="bg1"/>
                </a:solidFill>
              </a:rPr>
              <a:t> (1989): </a:t>
            </a:r>
            <a:r>
              <a:rPr lang="en-US" sz="4800" i="1" dirty="0">
                <a:solidFill>
                  <a:schemeClr val="bg1"/>
                </a:solidFill>
              </a:rPr>
              <a:t>Perceptual Dialectology: </a:t>
            </a:r>
            <a:r>
              <a:rPr lang="en-US" sz="4800" i="1" dirty="0" err="1">
                <a:solidFill>
                  <a:schemeClr val="bg1"/>
                </a:solidFill>
              </a:rPr>
              <a:t>Nonlinguists</a:t>
            </a:r>
            <a:r>
              <a:rPr lang="en-US" sz="4800" i="1" dirty="0">
                <a:solidFill>
                  <a:schemeClr val="bg1"/>
                </a:solidFill>
              </a:rPr>
              <a:t>' Views of Areal Linguistic</a:t>
            </a:r>
            <a:r>
              <a:rPr lang="en-US" sz="4800" dirty="0">
                <a:solidFill>
                  <a:schemeClr val="bg1"/>
                </a:solidFill>
              </a:rPr>
              <a:t>. </a:t>
            </a:r>
            <a:r>
              <a:rPr lang="es-ES" sz="4800" dirty="0" err="1">
                <a:solidFill>
                  <a:schemeClr val="bg1"/>
                </a:solidFill>
              </a:rPr>
              <a:t>Dordrecht</a:t>
            </a:r>
            <a:r>
              <a:rPr lang="es-ES" sz="4800" dirty="0">
                <a:solidFill>
                  <a:schemeClr val="bg1"/>
                </a:solidFill>
              </a:rPr>
              <a:t>: </a:t>
            </a:r>
            <a:r>
              <a:rPr lang="es-ES" sz="4800" dirty="0" err="1">
                <a:solidFill>
                  <a:schemeClr val="bg1"/>
                </a:solidFill>
              </a:rPr>
              <a:t>Foris</a:t>
            </a:r>
            <a:r>
              <a:rPr lang="es-ES" sz="4800" dirty="0">
                <a:solidFill>
                  <a:schemeClr val="bg1"/>
                </a:solidFill>
              </a:rPr>
              <a:t>.</a:t>
            </a:r>
          </a:p>
          <a:p>
            <a:pPr>
              <a:spcBef>
                <a:spcPts val="0"/>
              </a:spcBef>
            </a:pPr>
            <a:endParaRPr lang="es-ES"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gl-ES" dirty="0" smtClean="0">
                <a:solidFill>
                  <a:schemeClr val="bg1"/>
                </a:solidFill>
              </a:rPr>
              <a:t>   Que tentamos </a:t>
            </a:r>
            <a:r>
              <a:rPr lang="gl-ES" dirty="0" err="1" smtClean="0">
                <a:solidFill>
                  <a:schemeClr val="bg1"/>
                </a:solidFill>
              </a:rPr>
              <a:t>facer…</a:t>
            </a:r>
            <a:r>
              <a:rPr lang="gl-ES" dirty="0" smtClean="0">
                <a:solidFill>
                  <a:schemeClr val="bg1"/>
                </a:solidFill>
              </a:rPr>
              <a:t>?</a:t>
            </a:r>
            <a:endParaRPr lang="gl-ES" dirty="0">
              <a:solidFill>
                <a:schemeClr val="bg1"/>
              </a:solidFill>
            </a:endParaRPr>
          </a:p>
        </p:txBody>
      </p:sp>
      <p:sp>
        <p:nvSpPr>
          <p:cNvPr id="3" name="2 Marcador de contenido"/>
          <p:cNvSpPr>
            <a:spLocks noGrp="1"/>
          </p:cNvSpPr>
          <p:nvPr>
            <p:ph idx="1"/>
          </p:nvPr>
        </p:nvSpPr>
        <p:spPr>
          <a:xfrm>
            <a:off x="457200" y="1916832"/>
            <a:ext cx="8229600" cy="4209331"/>
          </a:xfrm>
        </p:spPr>
        <p:txBody>
          <a:bodyPr>
            <a:normAutofit fontScale="92500" lnSpcReduction="10000"/>
          </a:bodyPr>
          <a:lstStyle/>
          <a:p>
            <a:pPr algn="just"/>
            <a:r>
              <a:rPr lang="gl-ES" dirty="0" smtClean="0">
                <a:solidFill>
                  <a:schemeClr val="bg1"/>
                </a:solidFill>
              </a:rPr>
              <a:t>Suscitar nos enquisados e enquisadas o discurso metalingüístico para:</a:t>
            </a:r>
          </a:p>
          <a:p>
            <a:pPr marL="0" indent="0" algn="just">
              <a:buNone/>
            </a:pPr>
            <a:endParaRPr lang="gl-ES" dirty="0" smtClean="0">
              <a:solidFill>
                <a:schemeClr val="bg1"/>
              </a:solidFill>
            </a:endParaRPr>
          </a:p>
          <a:p>
            <a:pPr lvl="1" algn="just"/>
            <a:r>
              <a:rPr lang="gl-ES" dirty="0" smtClean="0">
                <a:solidFill>
                  <a:schemeClr val="bg1"/>
                </a:solidFill>
              </a:rPr>
              <a:t>Coñecer as intuicións e actitudes dos falantes en relación coa lingua propia e coa lingua dos seus veciños portugueses.</a:t>
            </a:r>
          </a:p>
          <a:p>
            <a:pPr algn="just"/>
            <a:endParaRPr lang="gl-ES" dirty="0" smtClean="0">
              <a:solidFill>
                <a:schemeClr val="bg1"/>
              </a:solidFill>
            </a:endParaRPr>
          </a:p>
          <a:p>
            <a:pPr lvl="1" algn="just"/>
            <a:r>
              <a:rPr lang="gl-ES" dirty="0" smtClean="0">
                <a:solidFill>
                  <a:schemeClr val="bg1"/>
                </a:solidFill>
              </a:rPr>
              <a:t>Achegarnos a como as intuicións e actitudes ao redor da lingua repercuten na noción de comunidade.</a:t>
            </a:r>
            <a:endParaRPr lang="gl-ES" dirty="0">
              <a:solidFill>
                <a:schemeClr val="bg1"/>
              </a:solidFill>
            </a:endParaRPr>
          </a:p>
        </p:txBody>
      </p:sp>
    </p:spTree>
    <p:extLst>
      <p:ext uri="{BB962C8B-B14F-4D97-AF65-F5344CB8AC3E}">
        <p14:creationId xmlns="" xmlns:p14="http://schemas.microsoft.com/office/powerpoint/2010/main" val="4190378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1052736"/>
          </a:xfrm>
        </p:spPr>
        <p:txBody>
          <a:bodyPr/>
          <a:lstStyle/>
          <a:p>
            <a:pPr algn="l"/>
            <a:r>
              <a:rPr lang="es-ES" dirty="0" smtClean="0">
                <a:solidFill>
                  <a:schemeClr val="bg1"/>
                </a:solidFill>
              </a:rPr>
              <a:t>   </a:t>
            </a:r>
            <a:r>
              <a:rPr lang="es-ES" dirty="0" err="1" smtClean="0">
                <a:solidFill>
                  <a:schemeClr val="bg1"/>
                </a:solidFill>
              </a:rPr>
              <a:t>Metodoloxía</a:t>
            </a:r>
            <a:endParaRPr lang="es-ES" dirty="0">
              <a:solidFill>
                <a:schemeClr val="bg1"/>
              </a:solidFill>
            </a:endParaRPr>
          </a:p>
        </p:txBody>
      </p:sp>
      <p:sp>
        <p:nvSpPr>
          <p:cNvPr id="3" name="2 Marcador de contenido"/>
          <p:cNvSpPr>
            <a:spLocks noGrp="1"/>
          </p:cNvSpPr>
          <p:nvPr>
            <p:ph idx="1"/>
          </p:nvPr>
        </p:nvSpPr>
        <p:spPr>
          <a:xfrm>
            <a:off x="457200" y="1340768"/>
            <a:ext cx="8229600" cy="5184576"/>
          </a:xfrm>
        </p:spPr>
        <p:txBody>
          <a:bodyPr>
            <a:normAutofit fontScale="77500" lnSpcReduction="20000"/>
          </a:bodyPr>
          <a:lstStyle/>
          <a:p>
            <a:pPr algn="just"/>
            <a:r>
              <a:rPr lang="gl-ES" sz="3800" dirty="0" smtClean="0">
                <a:solidFill>
                  <a:schemeClr val="bg1"/>
                </a:solidFill>
              </a:rPr>
              <a:t>Baseámonos nun corpus de datos composto por vinte e unha enquisas realizadas noutros tantos núcleos de baixa densidade </a:t>
            </a:r>
            <a:r>
              <a:rPr lang="gl-ES" sz="3800" dirty="0" err="1" smtClean="0">
                <a:solidFill>
                  <a:schemeClr val="bg1"/>
                </a:solidFill>
              </a:rPr>
              <a:t>poboacional</a:t>
            </a:r>
            <a:r>
              <a:rPr lang="gl-ES" sz="3800" dirty="0" smtClean="0">
                <a:solidFill>
                  <a:schemeClr val="bg1"/>
                </a:solidFill>
              </a:rPr>
              <a:t> do sur da provincia de Ourense.</a:t>
            </a:r>
          </a:p>
          <a:p>
            <a:pPr algn="just"/>
            <a:endParaRPr lang="gl-ES" sz="3800" dirty="0" smtClean="0">
              <a:solidFill>
                <a:schemeClr val="bg1"/>
              </a:solidFill>
            </a:endParaRPr>
          </a:p>
          <a:p>
            <a:pPr algn="just"/>
            <a:r>
              <a:rPr lang="gl-ES" sz="3800" dirty="0" smtClean="0">
                <a:solidFill>
                  <a:schemeClr val="bg1"/>
                </a:solidFill>
              </a:rPr>
              <a:t>A selección dos puntos realizouse atendendo a criterios tanto xeográficos como demográficos:</a:t>
            </a:r>
          </a:p>
          <a:p>
            <a:pPr algn="just">
              <a:buNone/>
            </a:pPr>
            <a:endParaRPr lang="gl-ES" sz="3800" dirty="0" smtClean="0">
              <a:solidFill>
                <a:schemeClr val="bg1"/>
              </a:solidFill>
            </a:endParaRPr>
          </a:p>
          <a:p>
            <a:pPr lvl="1" algn="just">
              <a:buFont typeface="Courier New" pitchFamily="49" charset="0"/>
              <a:buChar char="o"/>
            </a:pPr>
            <a:r>
              <a:rPr lang="gl-ES" sz="3100" dirty="0" smtClean="0">
                <a:solidFill>
                  <a:schemeClr val="bg1"/>
                </a:solidFill>
              </a:rPr>
              <a:t> </a:t>
            </a:r>
            <a:r>
              <a:rPr lang="gl-ES" sz="3100" dirty="0" err="1" smtClean="0">
                <a:solidFill>
                  <a:schemeClr val="bg1"/>
                </a:solidFill>
              </a:rPr>
              <a:t>Iniciamente</a:t>
            </a:r>
            <a:r>
              <a:rPr lang="gl-ES" sz="3100" dirty="0" smtClean="0">
                <a:solidFill>
                  <a:schemeClr val="bg1"/>
                </a:solidFill>
              </a:rPr>
              <a:t> delimitouse un perímetro de actuación.</a:t>
            </a:r>
          </a:p>
          <a:p>
            <a:pPr lvl="1" algn="just">
              <a:buFont typeface="Courier New" pitchFamily="49" charset="0"/>
              <a:buChar char="o"/>
            </a:pPr>
            <a:r>
              <a:rPr lang="gl-ES" sz="3100" dirty="0" smtClean="0">
                <a:solidFill>
                  <a:schemeClr val="bg1"/>
                </a:solidFill>
              </a:rPr>
              <a:t>Feito isto, escolléronse dentro del as localidades con maior e menor densidade </a:t>
            </a:r>
            <a:r>
              <a:rPr lang="gl-ES" sz="3100" dirty="0" err="1" smtClean="0">
                <a:solidFill>
                  <a:schemeClr val="bg1"/>
                </a:solidFill>
              </a:rPr>
              <a:t>poboacional</a:t>
            </a:r>
            <a:r>
              <a:rPr lang="gl-ES" sz="3100" dirty="0" smtClean="0">
                <a:solidFill>
                  <a:schemeClr val="bg1"/>
                </a:solidFill>
              </a:rPr>
              <a:t> de cada concello (sempre que non se superase a cifra dos 400 habitantes).</a:t>
            </a:r>
          </a:p>
          <a:p>
            <a:pPr algn="just">
              <a:buNone/>
            </a:pPr>
            <a:endParaRPr lang="es-ES" sz="3800" dirty="0" smtClean="0">
              <a:solidFill>
                <a:schemeClr val="bg1"/>
              </a:solidFill>
            </a:endParaRPr>
          </a:p>
          <a:p>
            <a:pPr algn="just">
              <a:buNone/>
            </a:pPr>
            <a:endParaRPr lang="es-ES" dirty="0" smtClean="0">
              <a:solidFill>
                <a:schemeClr val="bg1"/>
              </a:solidFill>
            </a:endParaRPr>
          </a:p>
          <a:p>
            <a:pPr>
              <a:buNone/>
            </a:pPr>
            <a:endParaRPr lang="es-ES" dirty="0" smtClean="0">
              <a:solidFill>
                <a:schemeClr val="bg1"/>
              </a:solidFill>
            </a:endParaRPr>
          </a:p>
          <a:p>
            <a:endParaRPr lang="es-ES" dirty="0" smtClean="0">
              <a:solidFill>
                <a:schemeClr val="bg1"/>
              </a:solidFill>
            </a:endParaRPr>
          </a:p>
          <a:p>
            <a:endParaRPr lang="es-E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dirty="0"/>
          </a:p>
        </p:txBody>
      </p:sp>
      <p:pic>
        <p:nvPicPr>
          <p:cNvPr id="4" name="3 Marcador de contenido" descr="Mapa.png"/>
          <p:cNvPicPr>
            <a:picLocks noGrp="1" noChangeAspect="1"/>
          </p:cNvPicPr>
          <p:nvPr>
            <p:ph idx="1"/>
          </p:nvPr>
        </p:nvPicPr>
        <p:blipFill>
          <a:blip r:embed="rId2" cstate="print"/>
          <a:stretch>
            <a:fillRect/>
          </a:stretch>
        </p:blipFill>
        <p:spPr>
          <a:xfrm>
            <a:off x="0" y="0"/>
            <a:ext cx="9143999" cy="6858000"/>
          </a:xfrm>
        </p:spPr>
      </p:pic>
      <p:sp>
        <p:nvSpPr>
          <p:cNvPr id="5" name="4 CuadroTexto"/>
          <p:cNvSpPr txBox="1"/>
          <p:nvPr/>
        </p:nvSpPr>
        <p:spPr>
          <a:xfrm>
            <a:off x="1763688" y="260648"/>
            <a:ext cx="5760640" cy="461665"/>
          </a:xfrm>
          <a:prstGeom prst="rect">
            <a:avLst/>
          </a:prstGeom>
          <a:noFill/>
        </p:spPr>
        <p:txBody>
          <a:bodyPr wrap="square" rtlCol="0">
            <a:spAutoFit/>
          </a:bodyPr>
          <a:lstStyle/>
          <a:p>
            <a:r>
              <a:rPr lang="es-ES" sz="2400" b="1" dirty="0" smtClean="0"/>
              <a:t>Puntos de </a:t>
            </a:r>
            <a:r>
              <a:rPr lang="es-ES" sz="2400" b="1" dirty="0" err="1" smtClean="0"/>
              <a:t>enquisa</a:t>
            </a:r>
            <a:endParaRPr lang="es-ES" sz="2400"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´S</a:t>
            </a:r>
            <a:endParaRPr lang="es-ES" dirty="0"/>
          </a:p>
        </p:txBody>
      </p:sp>
      <p:pic>
        <p:nvPicPr>
          <p:cNvPr id="4" name="3 Marcador de contenido" descr="mapa pequeno.png"/>
          <p:cNvPicPr>
            <a:picLocks noGrp="1" noChangeAspect="1"/>
          </p:cNvPicPr>
          <p:nvPr>
            <p:ph idx="1"/>
          </p:nvPr>
        </p:nvPicPr>
        <p:blipFill>
          <a:blip r:embed="rId2" cstate="print"/>
          <a:stretch>
            <a:fillRect/>
          </a:stretch>
        </p:blipFill>
        <p:spPr>
          <a:xfrm>
            <a:off x="0" y="1556792"/>
            <a:ext cx="9144000" cy="3989014"/>
          </a:xfrm>
        </p:spPr>
      </p:pic>
      <p:cxnSp>
        <p:nvCxnSpPr>
          <p:cNvPr id="6" name="5 Conector recto"/>
          <p:cNvCxnSpPr/>
          <p:nvPr/>
        </p:nvCxnSpPr>
        <p:spPr>
          <a:xfrm>
            <a:off x="611560" y="2780928"/>
            <a:ext cx="8532440" cy="7200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274042"/>
          </a:xfrm>
        </p:spPr>
        <p:txBody>
          <a:bodyPr>
            <a:normAutofit fontScale="90000"/>
          </a:bodyPr>
          <a:lstStyle/>
          <a:p>
            <a:endParaRPr lang="es-ES" dirty="0"/>
          </a:p>
        </p:txBody>
      </p:sp>
      <p:sp>
        <p:nvSpPr>
          <p:cNvPr id="3" name="2 Marcador de contenido"/>
          <p:cNvSpPr>
            <a:spLocks noGrp="1"/>
          </p:cNvSpPr>
          <p:nvPr>
            <p:ph idx="1"/>
          </p:nvPr>
        </p:nvSpPr>
        <p:spPr>
          <a:xfrm>
            <a:off x="971600" y="1772816"/>
            <a:ext cx="7488832" cy="3993307"/>
          </a:xfrm>
        </p:spPr>
        <p:txBody>
          <a:bodyPr>
            <a:normAutofit fontScale="92500" lnSpcReduction="10000"/>
          </a:bodyPr>
          <a:lstStyle/>
          <a:p>
            <a:pPr algn="just"/>
            <a:r>
              <a:rPr lang="gl-ES" dirty="0" smtClean="0">
                <a:solidFill>
                  <a:schemeClr val="bg1"/>
                </a:solidFill>
              </a:rPr>
              <a:t>Perfil do informante desexado: maior de 60 anos, cun nivel de estudos non moi alto e, a poder ser, con escasa mobilidade xeográfica. </a:t>
            </a:r>
          </a:p>
          <a:p>
            <a:pPr algn="just">
              <a:buNone/>
            </a:pPr>
            <a:endParaRPr lang="gl-ES" dirty="0" smtClean="0">
              <a:solidFill>
                <a:schemeClr val="bg1"/>
              </a:solidFill>
            </a:endParaRPr>
          </a:p>
          <a:p>
            <a:pPr algn="just">
              <a:buNone/>
            </a:pPr>
            <a:endParaRPr lang="gl-ES" dirty="0" smtClean="0">
              <a:solidFill>
                <a:schemeClr val="bg1"/>
              </a:solidFill>
            </a:endParaRPr>
          </a:p>
          <a:p>
            <a:pPr algn="just"/>
            <a:r>
              <a:rPr lang="gl-ES" dirty="0" smtClean="0">
                <a:solidFill>
                  <a:schemeClr val="bg1"/>
                </a:solidFill>
              </a:rPr>
              <a:t>Realizamos cuestionarios baseados nunha metodoloxía mixta, que atendese tanto ao plano cualitativo como ao cuantitativo.</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62074"/>
          </a:xfrm>
        </p:spPr>
        <p:txBody>
          <a:bodyPr>
            <a:normAutofit fontScale="90000"/>
          </a:bodyPr>
          <a:lstStyle/>
          <a:p>
            <a:pPr algn="l"/>
            <a:r>
              <a:rPr lang="es-ES" sz="2800" dirty="0" smtClean="0">
                <a:solidFill>
                  <a:schemeClr val="bg1"/>
                </a:solidFill>
              </a:rPr>
              <a:t>     </a:t>
            </a:r>
            <a:r>
              <a:rPr lang="es-ES" dirty="0" smtClean="0">
                <a:solidFill>
                  <a:schemeClr val="bg1"/>
                </a:solidFill>
              </a:rPr>
              <a:t>Cuestionario</a:t>
            </a:r>
            <a:endParaRPr lang="es-ES" dirty="0">
              <a:solidFill>
                <a:schemeClr val="bg1"/>
              </a:solidFill>
            </a:endParaRPr>
          </a:p>
        </p:txBody>
      </p:sp>
      <p:sp>
        <p:nvSpPr>
          <p:cNvPr id="3" name="2 Marcador de contenido"/>
          <p:cNvSpPr>
            <a:spLocks noGrp="1"/>
          </p:cNvSpPr>
          <p:nvPr>
            <p:ph idx="1"/>
          </p:nvPr>
        </p:nvSpPr>
        <p:spPr>
          <a:xfrm>
            <a:off x="457200" y="836712"/>
            <a:ext cx="6491064" cy="6021288"/>
          </a:xfrm>
        </p:spPr>
        <p:txBody>
          <a:bodyPr>
            <a:noAutofit/>
          </a:bodyPr>
          <a:lstStyle/>
          <a:p>
            <a:pPr algn="just"/>
            <a:r>
              <a:rPr lang="gl-ES" sz="2000" b="1" u="sng" dirty="0" smtClean="0">
                <a:solidFill>
                  <a:schemeClr val="bg1"/>
                </a:solidFill>
              </a:rPr>
              <a:t>Información persoal</a:t>
            </a:r>
            <a:r>
              <a:rPr lang="gl-ES" sz="2000" b="1" dirty="0" smtClean="0">
                <a:solidFill>
                  <a:schemeClr val="bg1"/>
                </a:solidFill>
              </a:rPr>
              <a:t> </a:t>
            </a:r>
          </a:p>
          <a:p>
            <a:pPr algn="just">
              <a:buNone/>
            </a:pPr>
            <a:r>
              <a:rPr lang="gl-ES" sz="2000" b="1" dirty="0" smtClean="0">
                <a:solidFill>
                  <a:schemeClr val="bg1"/>
                </a:solidFill>
              </a:rPr>
              <a:t>      </a:t>
            </a:r>
            <a:r>
              <a:rPr lang="gl-ES" sz="1800" dirty="0" smtClean="0">
                <a:solidFill>
                  <a:schemeClr val="bg1"/>
                </a:solidFill>
              </a:rPr>
              <a:t>(Tentando afondar tanto sobre o coñecemento do grao de mobilidade xeográfica do informante coma sobre o seu contacto con usuarios doutras variedades, porque determinan en boa medida a súa consciencia de variación lingüística.)</a:t>
            </a:r>
          </a:p>
          <a:p>
            <a:pPr lvl="0" algn="just"/>
            <a:endParaRPr lang="gl-ES" sz="2000" b="1" u="sng" dirty="0" smtClean="0">
              <a:solidFill>
                <a:schemeClr val="bg1"/>
              </a:solidFill>
            </a:endParaRPr>
          </a:p>
          <a:p>
            <a:pPr lvl="0" algn="just"/>
            <a:r>
              <a:rPr lang="gl-ES" sz="2000" b="1" u="sng" dirty="0" smtClean="0">
                <a:solidFill>
                  <a:schemeClr val="bg1"/>
                </a:solidFill>
              </a:rPr>
              <a:t>Aspectos </a:t>
            </a:r>
            <a:r>
              <a:rPr lang="gl-ES" sz="2000" b="1" u="sng" dirty="0" err="1" smtClean="0">
                <a:solidFill>
                  <a:schemeClr val="bg1"/>
                </a:solidFill>
              </a:rPr>
              <a:t>sociodemográficos</a:t>
            </a:r>
            <a:endParaRPr lang="gl-ES" sz="2000" b="1" u="sng" dirty="0" smtClean="0">
              <a:solidFill>
                <a:schemeClr val="bg1"/>
              </a:solidFill>
            </a:endParaRPr>
          </a:p>
          <a:p>
            <a:pPr lvl="0" algn="just">
              <a:buNone/>
            </a:pPr>
            <a:r>
              <a:rPr lang="gl-ES" sz="1800" dirty="0" smtClean="0">
                <a:solidFill>
                  <a:schemeClr val="bg1"/>
                </a:solidFill>
              </a:rPr>
              <a:t>      (Para recoller información acerca das relacións mantidas entre un e o outro lado da fronteira, co fin de determinar ata que punto de profundidade se daba o contacto cultural e lingüístico entre galegos e portugueses.)</a:t>
            </a:r>
            <a:endParaRPr lang="gl-ES" sz="1800" b="1" u="sng" dirty="0" smtClean="0">
              <a:solidFill>
                <a:schemeClr val="bg1"/>
              </a:solidFill>
            </a:endParaRPr>
          </a:p>
          <a:p>
            <a:pPr lvl="0" algn="just">
              <a:buNone/>
            </a:pPr>
            <a:r>
              <a:rPr lang="gl-ES" sz="2000" b="1" dirty="0" smtClean="0">
                <a:solidFill>
                  <a:schemeClr val="bg1"/>
                </a:solidFill>
              </a:rPr>
              <a:t>    </a:t>
            </a:r>
          </a:p>
          <a:p>
            <a:pPr lvl="0" algn="just"/>
            <a:r>
              <a:rPr lang="gl-ES" sz="2000" b="1" u="sng" dirty="0" smtClean="0">
                <a:solidFill>
                  <a:schemeClr val="bg1"/>
                </a:solidFill>
              </a:rPr>
              <a:t>Etnografía</a:t>
            </a:r>
          </a:p>
          <a:p>
            <a:pPr lvl="0" algn="just">
              <a:buNone/>
            </a:pPr>
            <a:r>
              <a:rPr lang="gl-ES" sz="2000" dirty="0" smtClean="0">
                <a:solidFill>
                  <a:schemeClr val="bg1"/>
                </a:solidFill>
              </a:rPr>
              <a:t>      </a:t>
            </a:r>
            <a:r>
              <a:rPr lang="gl-ES" sz="1800" dirty="0" smtClean="0">
                <a:solidFill>
                  <a:schemeClr val="bg1"/>
                </a:solidFill>
              </a:rPr>
              <a:t>(Tratamento dun tema co que se senten cómodos para favorecer a interacción coas enquisadoras nas preguntas a seguir.)</a:t>
            </a:r>
          </a:p>
          <a:p>
            <a:pPr lvl="0" algn="just">
              <a:buNone/>
            </a:pPr>
            <a:endParaRPr lang="gl-ES" sz="2000" b="1" u="sng" dirty="0" smtClean="0">
              <a:solidFill>
                <a:schemeClr val="bg1"/>
              </a:solidFill>
            </a:endParaRPr>
          </a:p>
          <a:p>
            <a:pPr lvl="0" algn="just"/>
            <a:r>
              <a:rPr lang="gl-ES" sz="2000" b="1" u="sng" dirty="0" smtClean="0">
                <a:solidFill>
                  <a:schemeClr val="bg1"/>
                </a:solidFill>
              </a:rPr>
              <a:t>Percepcións e actitudes</a:t>
            </a:r>
          </a:p>
        </p:txBody>
      </p:sp>
      <p:pic>
        <p:nvPicPr>
          <p:cNvPr id="4" name="3 Imagen" descr="4429.jpg"/>
          <p:cNvPicPr>
            <a:picLocks noChangeAspect="1"/>
          </p:cNvPicPr>
          <p:nvPr/>
        </p:nvPicPr>
        <p:blipFill>
          <a:blip r:embed="rId3" cstate="print"/>
          <a:stretch>
            <a:fillRect/>
          </a:stretch>
        </p:blipFill>
        <p:spPr>
          <a:xfrm>
            <a:off x="7308304" y="4941168"/>
            <a:ext cx="1656184" cy="152117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274638"/>
            <a:ext cx="7859216" cy="1930226"/>
          </a:xfrm>
        </p:spPr>
        <p:txBody>
          <a:bodyPr>
            <a:normAutofit fontScale="90000"/>
          </a:bodyPr>
          <a:lstStyle/>
          <a:p>
            <a:r>
              <a:rPr lang="gl-ES" dirty="0" smtClean="0">
                <a:solidFill>
                  <a:schemeClr val="bg1"/>
                </a:solidFill>
              </a:rPr>
              <a:t>Identidade lingüística.</a:t>
            </a:r>
            <a:br>
              <a:rPr lang="gl-ES" dirty="0" smtClean="0">
                <a:solidFill>
                  <a:schemeClr val="bg1"/>
                </a:solidFill>
              </a:rPr>
            </a:br>
            <a:r>
              <a:rPr lang="gl-ES" dirty="0" smtClean="0">
                <a:solidFill>
                  <a:schemeClr val="bg1"/>
                </a:solidFill>
              </a:rPr>
              <a:t>A identificación do falante coa súa variedade lingüística</a:t>
            </a:r>
            <a:endParaRPr lang="gl-ES" dirty="0">
              <a:solidFill>
                <a:schemeClr val="bg1"/>
              </a:solidFill>
            </a:endParaRPr>
          </a:p>
        </p:txBody>
      </p:sp>
      <p:sp>
        <p:nvSpPr>
          <p:cNvPr id="3" name="2 Marcador de contenido"/>
          <p:cNvSpPr>
            <a:spLocks noGrp="1"/>
          </p:cNvSpPr>
          <p:nvPr>
            <p:ph idx="1"/>
          </p:nvPr>
        </p:nvSpPr>
        <p:spPr>
          <a:xfrm>
            <a:off x="457200" y="3068961"/>
            <a:ext cx="8229600" cy="2808312"/>
          </a:xfrm>
        </p:spPr>
        <p:txBody>
          <a:bodyPr>
            <a:normAutofit fontScale="92500" lnSpcReduction="20000"/>
          </a:bodyPr>
          <a:lstStyle/>
          <a:p>
            <a:pPr algn="just"/>
            <a:r>
              <a:rPr lang="gl-ES" dirty="0" smtClean="0">
                <a:solidFill>
                  <a:schemeClr val="bg1"/>
                </a:solidFill>
              </a:rPr>
              <a:t>Percepción lingüística desde a  perspectiva xeográfica.</a:t>
            </a:r>
          </a:p>
          <a:p>
            <a:pPr algn="just"/>
            <a:endParaRPr lang="gl-ES" dirty="0" smtClean="0">
              <a:solidFill>
                <a:schemeClr val="bg1"/>
              </a:solidFill>
            </a:endParaRPr>
          </a:p>
          <a:p>
            <a:pPr algn="just">
              <a:buNone/>
            </a:pPr>
            <a:endParaRPr lang="gl-ES" dirty="0" smtClean="0">
              <a:solidFill>
                <a:schemeClr val="bg1"/>
              </a:solidFill>
            </a:endParaRPr>
          </a:p>
          <a:p>
            <a:pPr algn="just"/>
            <a:r>
              <a:rPr lang="gl-ES" dirty="0" smtClean="0">
                <a:solidFill>
                  <a:schemeClr val="bg1"/>
                </a:solidFill>
              </a:rPr>
              <a:t>Percepción lingüística desde a perspectiva avaliativa: corrección e </a:t>
            </a:r>
            <a:r>
              <a:rPr lang="gl-ES" dirty="0" err="1" smtClean="0">
                <a:solidFill>
                  <a:schemeClr val="bg1"/>
                </a:solidFill>
              </a:rPr>
              <a:t>agradabilidade</a:t>
            </a:r>
            <a:r>
              <a:rPr lang="gl-ES" dirty="0" smtClean="0"/>
              <a:t>.</a:t>
            </a:r>
            <a:endParaRPr lang="gl-ES" dirty="0"/>
          </a:p>
        </p:txBody>
      </p:sp>
    </p:spTree>
    <p:extLst>
      <p:ext uri="{BB962C8B-B14F-4D97-AF65-F5344CB8AC3E}">
        <p14:creationId xmlns="" xmlns:p14="http://schemas.microsoft.com/office/powerpoint/2010/main" val="242572467"/>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Escala de grises">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701</TotalTime>
  <Words>679</Words>
  <Application>Microsoft Office PowerPoint</Application>
  <PresentationFormat>Presentación en pantalla (4:3)</PresentationFormat>
  <Paragraphs>139</Paragraphs>
  <Slides>20</Slides>
  <Notes>1</Notes>
  <HiddenSlides>0</HiddenSlides>
  <MMClips>16</MMClips>
  <ScaleCrop>false</ScaleCrop>
  <HeadingPairs>
    <vt:vector size="4" baseType="variant">
      <vt:variant>
        <vt:lpstr>Tema</vt:lpstr>
      </vt:variant>
      <vt:variant>
        <vt:i4>1</vt:i4>
      </vt:variant>
      <vt:variant>
        <vt:lpstr>Títulos de diapositiva</vt:lpstr>
      </vt:variant>
      <vt:variant>
        <vt:i4>20</vt:i4>
      </vt:variant>
    </vt:vector>
  </HeadingPairs>
  <TitlesOfParts>
    <vt:vector size="21" baseType="lpstr">
      <vt:lpstr>Tema de Office</vt:lpstr>
      <vt:lpstr>Diapositiva 1</vt:lpstr>
      <vt:lpstr> </vt:lpstr>
      <vt:lpstr>   Que tentamos facer…?</vt:lpstr>
      <vt:lpstr>   Metodoloxía</vt:lpstr>
      <vt:lpstr>Diapositiva 5</vt:lpstr>
      <vt:lpstr>´S</vt:lpstr>
      <vt:lpstr>Diapositiva 7</vt:lpstr>
      <vt:lpstr>     Cuestionario</vt:lpstr>
      <vt:lpstr>Identidade lingüística. A identificación do falante coa súa variedade lingüística</vt:lpstr>
      <vt:lpstr>Avaliación da corrección</vt:lpstr>
      <vt:lpstr>Avaliación da agradabilidade</vt:lpstr>
      <vt:lpstr>Caracterización da identidade lingüística dos portugueses segundo os informantes</vt:lpstr>
      <vt:lpstr>Avaliación da identificación lingüística</vt:lpstr>
      <vt:lpstr>Diapositiva 14</vt:lpstr>
      <vt:lpstr>Diapositiva 15</vt:lpstr>
      <vt:lpstr>Diapositiva 16</vt:lpstr>
      <vt:lpstr>Avaliación da intercomprensión</vt:lpstr>
      <vt:lpstr>Prescritivismo dialectal</vt:lpstr>
      <vt:lpstr>Diapositiva 19</vt:lpstr>
      <vt:lpstr>BIBLIOGRAFÍA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IDENTIDADE LINGÜÍSTICA.</dc:title>
  <dc:creator>Sora</dc:creator>
  <cp:lastModifiedBy>Héctor</cp:lastModifiedBy>
  <cp:revision>84</cp:revision>
  <dcterms:created xsi:type="dcterms:W3CDTF">2013-11-28T23:40:51Z</dcterms:created>
  <dcterms:modified xsi:type="dcterms:W3CDTF">2014-03-24T15:00:49Z</dcterms:modified>
</cp:coreProperties>
</file>